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49" r:id="rId3"/>
    <p:sldMasterId id="2147483650" r:id="rId4"/>
    <p:sldMasterId id="2147483651" r:id="rId5"/>
    <p:sldMasterId id="2147483653" r:id="rId6"/>
    <p:sldMasterId id="2147483654" r:id="rId7"/>
    <p:sldMasterId id="2147483656" r:id="rId8"/>
    <p:sldMasterId id="2147483657" r:id="rId9"/>
    <p:sldMasterId id="2147483662" r:id="rId10"/>
    <p:sldMasterId id="2147483665" r:id="rId11"/>
    <p:sldMasterId id="2147483684" r:id="rId12"/>
    <p:sldMasterId id="2147483690" r:id="rId13"/>
    <p:sldMasterId id="2147483693" r:id="rId14"/>
    <p:sldMasterId id="2147483694" r:id="rId15"/>
    <p:sldMasterId id="2147483699" r:id="rId16"/>
    <p:sldMasterId id="2147483704" r:id="rId17"/>
    <p:sldMasterId id="2147483707" r:id="rId18"/>
    <p:sldMasterId id="2147483716" r:id="rId19"/>
  </p:sldMasterIdLst>
  <p:notesMasterIdLst>
    <p:notesMasterId r:id="rId21"/>
  </p:notesMasterIdLst>
  <p:sldIdLst>
    <p:sldId id="478" r:id="rId20"/>
    <p:sldId id="4587" r:id="rId22"/>
    <p:sldId id="4583" r:id="rId23"/>
    <p:sldId id="4585" r:id="rId24"/>
    <p:sldId id="4495" r:id="rId25"/>
    <p:sldId id="4549" r:id="rId26"/>
    <p:sldId id="4618" r:id="rId27"/>
    <p:sldId id="4526" r:id="rId28"/>
    <p:sldId id="4531" r:id="rId29"/>
    <p:sldId id="4532" r:id="rId30"/>
    <p:sldId id="4529" r:id="rId31"/>
    <p:sldId id="4528" r:id="rId32"/>
    <p:sldId id="4571" r:id="rId33"/>
    <p:sldId id="4572" r:id="rId34"/>
    <p:sldId id="4560" r:id="rId35"/>
    <p:sldId id="4561" r:id="rId36"/>
    <p:sldId id="4577" r:id="rId37"/>
    <p:sldId id="4550" r:id="rId38"/>
    <p:sldId id="4545" r:id="rId39"/>
    <p:sldId id="4547" r:id="rId40"/>
    <p:sldId id="4544" r:id="rId41"/>
    <p:sldId id="4551" r:id="rId42"/>
    <p:sldId id="4552" r:id="rId43"/>
    <p:sldId id="4553" r:id="rId44"/>
    <p:sldId id="4554" r:id="rId45"/>
    <p:sldId id="4556" r:id="rId46"/>
    <p:sldId id="4557" r:id="rId47"/>
    <p:sldId id="4573" r:id="rId48"/>
    <p:sldId id="4576" r:id="rId49"/>
    <p:sldId id="4575" r:id="rId50"/>
    <p:sldId id="4578" r:id="rId51"/>
    <p:sldId id="4581" r:id="rId52"/>
  </p:sldIdLst>
  <p:sldSz cx="12196445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016d251-10db-4c3c-b442-3b609c829199}">
          <p14:sldIdLst>
            <p14:sldId id="478"/>
            <p14:sldId id="4587"/>
            <p14:sldId id="4583"/>
            <p14:sldId id="4585"/>
            <p14:sldId id="4495"/>
          </p14:sldIdLst>
        </p14:section>
        <p14:section name="Autoregressive Blank Infilling" id="{a369754a-ce8f-496a-83dc-a150c635273d}">
          <p14:sldIdLst>
            <p14:sldId id="4549"/>
            <p14:sldId id="4618"/>
            <p14:sldId id="4526"/>
            <p14:sldId id="4531"/>
            <p14:sldId id="4532"/>
            <p14:sldId id="4529"/>
            <p14:sldId id="4528"/>
            <p14:sldId id="4571"/>
            <p14:sldId id="4572"/>
          </p14:sldIdLst>
        </p14:section>
        <p14:section name="2D Positional Encoding" id="{7f3c2eab-1b99-4180-b0c5-359397c8f619}">
          <p14:sldIdLst>
            <p14:sldId id="4560"/>
            <p14:sldId id="4561"/>
            <p14:sldId id="4577"/>
          </p14:sldIdLst>
        </p14:section>
        <p14:section name="Rotary Embedding" id="{62bedf4a-480e-4655-be0e-3a814064386e}">
          <p14:sldIdLst>
            <p14:sldId id="4550"/>
            <p14:sldId id="4545"/>
            <p14:sldId id="4547"/>
            <p14:sldId id="4544"/>
            <p14:sldId id="4551"/>
            <p14:sldId id="4552"/>
            <p14:sldId id="4553"/>
            <p14:sldId id="4554"/>
            <p14:sldId id="4556"/>
            <p14:sldId id="4557"/>
          </p14:sldIdLst>
        </p14:section>
        <p14:section name="Model Architecture" id="{925b4d3a-0a28-476f-9daa-783bf96940ea}">
          <p14:sldIdLst>
            <p14:sldId id="4573"/>
            <p14:sldId id="4576"/>
            <p14:sldId id="4575"/>
          </p14:sldIdLst>
        </p14:section>
        <p14:section name="ChatGLM推理部署" id="{75a83ffd-a82a-418d-ba0c-ed32eb152bfd}">
          <p14:sldIdLst>
            <p14:sldId id="4578"/>
          </p14:sldIdLst>
        </p14:section>
        <p14:section name="素材" id="{70a69054-d4d4-4dd2-8ea6-26f5c0e0b57a}">
          <p14:sldIdLst>
            <p14:sldId id="45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65" userDrawn="1">
          <p15:clr>
            <a:srgbClr val="A4A3A4"/>
          </p15:clr>
        </p15:guide>
        <p15:guide id="2" orient="horz" pos="842" userDrawn="1">
          <p15:clr>
            <a:srgbClr val="A4A3A4"/>
          </p15:clr>
        </p15:guide>
        <p15:guide id="3" pos="4836" userDrawn="1">
          <p15:clr>
            <a:srgbClr val="A4A3A4"/>
          </p15:clr>
        </p15:guide>
        <p15:guide id="4" pos="293" userDrawn="1">
          <p15:clr>
            <a:srgbClr val="A4A3A4"/>
          </p15:clr>
        </p15:guide>
        <p15:guide id="5" pos="39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EEFF"/>
    <a:srgbClr val="82D5FF"/>
    <a:srgbClr val="EBEBEB"/>
    <a:srgbClr val="55CD4A"/>
    <a:srgbClr val="FFEBF0"/>
    <a:srgbClr val="E4F4D3"/>
    <a:srgbClr val="FCFCFC"/>
    <a:srgbClr val="FFFFFF"/>
    <a:srgbClr val="FFF4CB"/>
    <a:srgbClr val="22A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19" autoAdjust="0"/>
    <p:restoredTop sz="95770" autoAdjust="0"/>
  </p:normalViewPr>
  <p:slideViewPr>
    <p:cSldViewPr snapToGrid="0" showGuides="1">
      <p:cViewPr varScale="1">
        <p:scale>
          <a:sx n="103" d="100"/>
          <a:sy n="103" d="100"/>
        </p:scale>
        <p:origin x="72" y="108"/>
      </p:cViewPr>
      <p:guideLst>
        <p:guide orient="horz" pos="465"/>
        <p:guide orient="horz" pos="842"/>
        <p:guide pos="4836"/>
        <p:guide pos="293"/>
        <p:guide pos="391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6" Type="http://schemas.openxmlformats.org/officeDocument/2006/relationships/tags" Target="tags/tag239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32.xml"/><Relationship Id="rId51" Type="http://schemas.openxmlformats.org/officeDocument/2006/relationships/slide" Target="slides/slide31.xml"/><Relationship Id="rId50" Type="http://schemas.openxmlformats.org/officeDocument/2006/relationships/slide" Target="slides/slide3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9.xml"/><Relationship Id="rId48" Type="http://schemas.openxmlformats.org/officeDocument/2006/relationships/slide" Target="slides/slide28.xml"/><Relationship Id="rId47" Type="http://schemas.openxmlformats.org/officeDocument/2006/relationships/slide" Target="slides/slide27.xml"/><Relationship Id="rId46" Type="http://schemas.openxmlformats.org/officeDocument/2006/relationships/slide" Target="slides/slide26.xml"/><Relationship Id="rId45" Type="http://schemas.openxmlformats.org/officeDocument/2006/relationships/slide" Target="slides/slide25.xml"/><Relationship Id="rId44" Type="http://schemas.openxmlformats.org/officeDocument/2006/relationships/slide" Target="slides/slide24.xml"/><Relationship Id="rId43" Type="http://schemas.openxmlformats.org/officeDocument/2006/relationships/slide" Target="slides/slide23.xml"/><Relationship Id="rId42" Type="http://schemas.openxmlformats.org/officeDocument/2006/relationships/slide" Target="slides/slide22.xml"/><Relationship Id="rId41" Type="http://schemas.openxmlformats.org/officeDocument/2006/relationships/slide" Target="slides/slide21.xml"/><Relationship Id="rId40" Type="http://schemas.openxmlformats.org/officeDocument/2006/relationships/slide" Target="slides/slide2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9.xml"/><Relationship Id="rId38" Type="http://schemas.openxmlformats.org/officeDocument/2006/relationships/slide" Target="slides/slide18.xml"/><Relationship Id="rId37" Type="http://schemas.openxmlformats.org/officeDocument/2006/relationships/slide" Target="slides/slide17.xml"/><Relationship Id="rId36" Type="http://schemas.openxmlformats.org/officeDocument/2006/relationships/slide" Target="slides/slide16.xml"/><Relationship Id="rId35" Type="http://schemas.openxmlformats.org/officeDocument/2006/relationships/slide" Target="slides/slide15.xml"/><Relationship Id="rId34" Type="http://schemas.openxmlformats.org/officeDocument/2006/relationships/slide" Target="slides/slide14.xml"/><Relationship Id="rId33" Type="http://schemas.openxmlformats.org/officeDocument/2006/relationships/slide" Target="slides/slide13.xml"/><Relationship Id="rId32" Type="http://schemas.openxmlformats.org/officeDocument/2006/relationships/slide" Target="slides/slide12.xml"/><Relationship Id="rId31" Type="http://schemas.openxmlformats.org/officeDocument/2006/relationships/slide" Target="slides/slide11.xml"/><Relationship Id="rId30" Type="http://schemas.openxmlformats.org/officeDocument/2006/relationships/slide" Target="slides/slide1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8" Type="http://schemas.openxmlformats.org/officeDocument/2006/relationships/slide" Target="slides/slide8.xml"/><Relationship Id="rId27" Type="http://schemas.openxmlformats.org/officeDocument/2006/relationships/slide" Target="slides/slide7.xml"/><Relationship Id="rId26" Type="http://schemas.openxmlformats.org/officeDocument/2006/relationships/slide" Target="slides/slide6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844A8E-3DBA-470C-99FD-B9529773DD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F277A-14D1-4AFB-BEFA-4B10DD2A00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F277A-14D1-4AFB-BEFA-4B10DD2A000A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4CEEDF-A73A-4433-B2D2-65E6DA2B277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0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04076" y="373875"/>
            <a:ext cx="10520363" cy="715149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kumimoji="1" lang="zh-CN" altLang="en-US" sz="24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734418" y="6402806"/>
            <a:ext cx="141095" cy="138456"/>
          </a:xfrm>
          <a:prstGeom prst="rect">
            <a:avLst/>
          </a:prstGeom>
        </p:spPr>
        <p:txBody>
          <a:bodyPr lIns="0" tIns="0" rIns="0" bIns="0" anchor="t"/>
          <a:lstStyle>
            <a:lvl1pPr algn="l" defTabSz="890270">
              <a:defRPr sz="900">
                <a:solidFill>
                  <a:srgbClr val="1D1D1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68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82418" y="477355"/>
            <a:ext cx="10928465" cy="584778"/>
          </a:xfrm>
          <a:prstGeom prst="rect">
            <a:avLst/>
          </a:prstGeom>
        </p:spPr>
        <p:txBody>
          <a:bodyPr lIns="45714" tIns="45714" rIns="45714" bIns="45714">
            <a:normAutofit/>
          </a:bodyPr>
          <a:lstStyle>
            <a:lvl1pPr defTabSz="1187450">
              <a:lnSpc>
                <a:spcPct val="90000"/>
              </a:lnSpc>
              <a:defRPr sz="31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2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8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0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6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795" dirty="0">
                <a:solidFill>
                  <a:srgbClr val="282828"/>
                </a:solidFill>
              </a:rPr>
              <a:t>Thank you.</a:t>
            </a:r>
            <a:endParaRPr lang="en-US" sz="4795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5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9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55406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9" y="1193075"/>
            <a:ext cx="10733557" cy="4999374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2pPr>
            <a:lvl3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3pPr>
            <a:lvl4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4pPr>
            <a:lvl5pPr marL="525780" indent="-170815">
              <a:buFont typeface="Arial" panose="020B0604020202020204" pitchFamily="34" charset="0"/>
              <a:buChar char="•"/>
              <a:tabLst>
                <a:tab pos="1207770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5052910"/>
            <a:ext cx="12196763" cy="18050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8" name="Text Placeholder 1"/>
          <p:cNvSpPr txBox="1"/>
          <p:nvPr userDrawn="1"/>
        </p:nvSpPr>
        <p:spPr>
          <a:xfrm>
            <a:off x="7981435" y="2794960"/>
            <a:ext cx="322600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Copyright©2018 Huawei Technologies Co., Ltd.</a:t>
            </a:r>
            <a:b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b="1" dirty="0">
                <a:solidFill>
                  <a:srgbClr val="1D1D1B"/>
                </a:solidFill>
                <a:latin typeface="Arial" panose="020B0604020202020204"/>
              </a:rPr>
              <a:t>All Rights Reserved.</a:t>
            </a: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br>
              <a:rPr kumimoji="1" lang="en-US" altLang="zh-CN" sz="780" dirty="0">
                <a:solidFill>
                  <a:srgbClr val="1D1D1B"/>
                </a:solidFill>
                <a:latin typeface="Arial" panose="020B0604020202020204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85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may change the information at any time without notice. </a:t>
            </a:r>
            <a:endParaRPr kumimoji="1" lang="en-US" altLang="zh-CN" sz="850" dirty="0">
              <a:solidFill>
                <a:srgbClr val="1D1D1B"/>
              </a:solidFill>
              <a:latin typeface="Arial" panose="020B0604020202020204"/>
              <a:cs typeface="Arial" panose="020B0604020202020204" pitchFamily="34" charset="0"/>
            </a:endParaRPr>
          </a:p>
          <a:p>
            <a:pPr>
              <a:lnSpc>
                <a:spcPts val="1065"/>
              </a:lnSpc>
            </a:pPr>
            <a:endParaRPr kumimoji="1" lang="zh-CN" altLang="en-US" sz="780" dirty="0">
              <a:solidFill>
                <a:srgbClr val="1D1D1B"/>
              </a:solidFill>
              <a:latin typeface="Arial" panose="020B0604020202020204"/>
            </a:endParaRPr>
          </a:p>
        </p:txBody>
      </p:sp>
      <p:sp>
        <p:nvSpPr>
          <p:cNvPr id="9" name="Subtitle 6"/>
          <p:cNvSpPr txBox="1"/>
          <p:nvPr userDrawn="1"/>
        </p:nvSpPr>
        <p:spPr>
          <a:xfrm>
            <a:off x="7989357" y="1631849"/>
            <a:ext cx="3478607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0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每个组织，构建万物互联的智能世界。</a:t>
            </a:r>
            <a:endParaRPr kumimoji="1" lang="zh-CN" altLang="en-US" sz="1300" dirty="0">
              <a:solidFill>
                <a:srgbClr val="1D1D1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Subtitle 6"/>
          <p:cNvSpPr txBox="1"/>
          <p:nvPr userDrawn="1"/>
        </p:nvSpPr>
        <p:spPr>
          <a:xfrm>
            <a:off x="7979750" y="2106124"/>
            <a:ext cx="3482740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5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Arial" panose="020B0604020202020204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Arial" panose="020B0604020202020204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TextBox 3"/>
          <p:cNvSpPr txBox="1"/>
          <p:nvPr userDrawn="1"/>
        </p:nvSpPr>
        <p:spPr>
          <a:xfrm>
            <a:off x="607645" y="1402067"/>
            <a:ext cx="3922055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82828"/>
                </a:solidFill>
              </a:rPr>
              <a:t>Thank you.</a:t>
            </a:r>
            <a:endParaRPr lang="en-US" sz="4800" dirty="0">
              <a:solidFill>
                <a:srgbClr val="282828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372630" y="6515947"/>
            <a:ext cx="426831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206684" y="6488855"/>
            <a:ext cx="1683612" cy="2302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989356" y="5251407"/>
            <a:ext cx="1872487" cy="4096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2985" indent="0" algn="ctr">
              <a:buNone/>
              <a:defRPr sz="2080"/>
            </a:lvl7pPr>
            <a:lvl8pPr marL="4156710" indent="0" algn="ctr">
              <a:buNone/>
              <a:defRPr sz="2080"/>
            </a:lvl8pPr>
            <a:lvl9pPr marL="475043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模板刷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833" y="520852"/>
            <a:ext cx="11034000" cy="5400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 defTabSz="914400" rtl="0" eaLnBrk="1" fontAlgn="base" latinLnBrk="0" hangingPunct="1">
              <a:lnSpc>
                <a:spcPts val="343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None/>
              <a:defRPr lang="en-US" sz="2800" b="1" kern="0" dirty="0">
                <a:solidFill>
                  <a:schemeClr val="tx1"/>
                </a:solidFill>
                <a:latin typeface="Huawei Sans" panose="020B0604020202020204"/>
                <a:ea typeface="微软雅黑" panose="020B0503020204020204" pitchFamily="34" charset="-122"/>
                <a:cs typeface="+mn-ea"/>
              </a:defRPr>
            </a:lvl1pPr>
            <a:lvl2pPr marL="593725" indent="0" algn="ctr">
              <a:buNone/>
              <a:defRPr sz="2600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2350" indent="0" algn="ctr">
              <a:buNone/>
              <a:defRPr sz="2080"/>
            </a:lvl7pPr>
            <a:lvl8pPr marL="4156075" indent="0" algn="ctr">
              <a:buNone/>
              <a:defRPr sz="2080"/>
            </a:lvl8pPr>
            <a:lvl9pPr marL="474980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857" y="44444"/>
            <a:ext cx="10756714" cy="78245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153913" y="6481209"/>
            <a:ext cx="719876" cy="26815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sz="1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defTabSz="914400">
              <a:defRPr/>
            </a:pPr>
            <a:fld id="{F755AC03-EC96-4B0E-A354-103101E6B5FF}" type="datetime1">
              <a:rPr lang="zh-CN" altLang="en-US" smtClean="0">
                <a:solidFill>
                  <a:srgbClr val="000000"/>
                </a:solidFill>
              </a:rPr>
            </a:fld>
            <a:endParaRPr lang="en-GB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2" hasCustomPrompt="1"/>
          </p:nvPr>
        </p:nvSpPr>
        <p:spPr>
          <a:xfrm>
            <a:off x="726021" y="1512875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79705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32893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&gt;"/>
              <a:tabLst>
                <a:tab pos="1207770" algn="ctr"/>
              </a:tabLst>
              <a:defRPr sz="16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098550" marR="0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.AppleSystemUIFont"/>
              <a:buChar char="-"/>
              <a:tabLst>
                <a:tab pos="1207770" algn="ctr"/>
              </a:tabLst>
              <a:defRPr sz="130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  <a:p>
            <a:pPr marL="328930" marR="0" lvl="1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r>
              <a:rPr lang="zh-CN" altLang="en-US" dirty="0"/>
              <a:t>单击此处添加文本</a:t>
            </a:r>
            <a:endParaRPr lang="en-US" dirty="0"/>
          </a:p>
          <a:p>
            <a:pPr marL="1098550" marR="0" lvl="2" indent="-168275" algn="l" defTabSz="11880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>
                <a:tab pos="1207770" algn="ctr"/>
              </a:tabLst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9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75"/>
            </a:lvl4pPr>
            <a:lvl5pPr marL="2373630" indent="0" algn="ctr">
              <a:buNone/>
              <a:defRPr sz="2075"/>
            </a:lvl5pPr>
            <a:lvl6pPr marL="2967355" indent="0" algn="ctr">
              <a:buNone/>
              <a:defRPr sz="2075"/>
            </a:lvl6pPr>
            <a:lvl7pPr marL="3560445" indent="0" algn="ctr">
              <a:buNone/>
              <a:defRPr sz="2075"/>
            </a:lvl7pPr>
            <a:lvl8pPr marL="4154170" indent="0" algn="ctr">
              <a:buNone/>
              <a:defRPr sz="2075"/>
            </a:lvl8pPr>
            <a:lvl9pPr marL="4747260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5"/>
              </a:lnSpc>
              <a:spcBef>
                <a:spcPts val="0"/>
              </a:spcBef>
              <a:buNone/>
              <a:defRPr sz="2795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090" indent="0" algn="ctr">
              <a:buNone/>
              <a:defRPr sz="2595"/>
            </a:lvl2pPr>
            <a:lvl3pPr marL="1186180" indent="0" algn="ctr">
              <a:buNone/>
              <a:defRPr sz="2335"/>
            </a:lvl3pPr>
            <a:lvl4pPr marL="1779270" indent="0" algn="ctr">
              <a:buNone/>
              <a:defRPr sz="2075"/>
            </a:lvl4pPr>
            <a:lvl5pPr marL="2372995" indent="0" algn="ctr">
              <a:buNone/>
              <a:defRPr sz="2075"/>
            </a:lvl5pPr>
            <a:lvl6pPr marL="2966085" indent="0" algn="ctr">
              <a:buNone/>
              <a:defRPr sz="2075"/>
            </a:lvl6pPr>
            <a:lvl7pPr marL="3559175" indent="0" algn="ctr">
              <a:buNone/>
              <a:defRPr sz="2075"/>
            </a:lvl7pPr>
            <a:lvl8pPr marL="4152265" indent="0" algn="ctr">
              <a:buNone/>
              <a:defRPr sz="2075"/>
            </a:lvl8pPr>
            <a:lvl9pPr marL="4745355" indent="0" algn="ctr">
              <a:buNone/>
              <a:defRPr sz="2075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294" y="155885"/>
            <a:ext cx="10977404" cy="521010"/>
          </a:xfrm>
          <a:prstGeom prst="rect">
            <a:avLst/>
          </a:prstGeom>
        </p:spPr>
        <p:txBody>
          <a:bodyPr/>
          <a:lstStyle>
            <a:lvl1pPr algn="l">
              <a:defRPr sz="3300" b="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6888" y="901350"/>
            <a:ext cx="10582972" cy="5261944"/>
          </a:xfrm>
          <a:prstGeom prst="rect">
            <a:avLst/>
          </a:prstGeom>
        </p:spPr>
        <p:txBody>
          <a:bodyPr/>
          <a:lstStyle>
            <a:lvl1pPr>
              <a:buClrTx/>
              <a:buFont typeface="Wingdings" panose="05000000000000000000" pitchFamily="2" charset="2"/>
              <a:buChar char="n"/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buFont typeface="Wingdings" panose="05000000000000000000" pitchFamily="2" charset="2"/>
              <a:buChar char="Ø"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 advClick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10196000" y="6319872"/>
            <a:ext cx="1269075" cy="271153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916955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5" dirty="0">
                <a:solidFill>
                  <a:srgbClr val="1D1D1B"/>
                </a:solidFill>
                <a:cs typeface="Arial" panose="020B0604020202020204" pitchFamily="34" charset="0"/>
              </a:rPr>
              <a:t>Huawei Confidential</a:t>
            </a:r>
            <a:endParaRPr lang="en-US" sz="975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695326" y="6403223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065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05" algn="ctr"/>
              </a:tabLst>
              <a:defRPr sz="1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2pPr>
            <a:lvl3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3pPr>
            <a:lvl4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4pPr>
            <a:lvl5pPr marL="525780" indent="-171450">
              <a:buFont typeface="Arial" panose="020B0604020202020204" pitchFamily="34" charset="0"/>
              <a:buChar char="•"/>
              <a:tabLst>
                <a:tab pos="1208405" algn="ctr"/>
              </a:tabLst>
              <a:defRPr sz="1300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596" y="1122363"/>
            <a:ext cx="914757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596" y="3602038"/>
            <a:ext cx="914757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C12C6-3264-4844-B53A-43B49B8D39D4}" type="datetime1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266BC-06EE-447A-A4F8-71400E12C6D4}" type="datetime1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04640-FC8E-4C67-998F-CA2B52220DE3}" type="slidenum">
              <a:rPr lang="zh-CN" altLang="en-US" smtClean="0">
                <a:solidFill>
                  <a:srgbClr val="1D1D1A"/>
                </a:solidFill>
              </a:rPr>
            </a:fld>
            <a:endParaRPr lang="zh-CN" altLang="en-US">
              <a:solidFill>
                <a:srgbClr val="1D1D1A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7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1175" indent="0" algn="ctr">
              <a:buNone/>
              <a:defRPr sz="2080"/>
            </a:lvl4pPr>
            <a:lvl5pPr marL="2374900" indent="0" algn="ctr">
              <a:buNone/>
              <a:defRPr sz="2080"/>
            </a:lvl5pPr>
            <a:lvl6pPr marL="2968625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9165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80555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8222" y="634983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614231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593725" indent="0" algn="ctr">
              <a:buNone/>
              <a:defRPr sz="2595"/>
            </a:lvl2pPr>
            <a:lvl3pPr marL="1187450" indent="0" algn="ctr">
              <a:buNone/>
              <a:defRPr sz="2335"/>
            </a:lvl3pPr>
            <a:lvl4pPr marL="1780540" indent="0" algn="ctr">
              <a:buNone/>
              <a:defRPr sz="2080"/>
            </a:lvl4pPr>
            <a:lvl5pPr marL="2374265" indent="0" algn="ctr">
              <a:buNone/>
              <a:defRPr sz="2080"/>
            </a:lvl5pPr>
            <a:lvl6pPr marL="2967990" indent="0" algn="ctr">
              <a:buNone/>
              <a:defRPr sz="2080"/>
            </a:lvl6pPr>
            <a:lvl7pPr marL="3561715" indent="0" algn="ctr">
              <a:buNone/>
              <a:defRPr sz="2080"/>
            </a:lvl7pPr>
            <a:lvl8pPr marL="4155440" indent="0" algn="ctr">
              <a:buNone/>
              <a:defRPr sz="2080"/>
            </a:lvl8pPr>
            <a:lvl9pPr marL="4748530" indent="0" algn="ctr">
              <a:buNone/>
              <a:defRPr sz="2080"/>
            </a:lvl9pPr>
          </a:lstStyle>
          <a:p>
            <a:r>
              <a:rPr lang="en-US" altLang="zh-CN" dirty="0"/>
              <a:t>Ari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460" y="456135"/>
            <a:ext cx="10744836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593725" indent="0" algn="ctr">
              <a:buNone/>
              <a:defRPr sz="2600"/>
            </a:lvl2pPr>
            <a:lvl3pPr marL="1188085" indent="0" algn="ctr">
              <a:buNone/>
              <a:defRPr sz="2340"/>
            </a:lvl3pPr>
            <a:lvl4pPr marL="1781810" indent="0" algn="ctr">
              <a:buNone/>
              <a:defRPr sz="2080"/>
            </a:lvl4pPr>
            <a:lvl5pPr marL="2375535" indent="0" algn="ctr">
              <a:buNone/>
              <a:defRPr sz="2080"/>
            </a:lvl5pPr>
            <a:lvl6pPr marL="2969260" indent="0" algn="ctr">
              <a:buNone/>
              <a:defRPr sz="2080"/>
            </a:lvl6pPr>
            <a:lvl7pPr marL="3563620" indent="0" algn="ctr">
              <a:buNone/>
              <a:defRPr sz="2080"/>
            </a:lvl7pPr>
            <a:lvl8pPr marL="4157345" indent="0" algn="ctr">
              <a:buNone/>
              <a:defRPr sz="2080"/>
            </a:lvl8pPr>
            <a:lvl9pPr marL="475107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1.xml"/><Relationship Id="rId21" Type="http://schemas.openxmlformats.org/officeDocument/2006/relationships/theme" Target="../theme/theme10.xml"/><Relationship Id="rId20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9" Type="http://schemas.openxmlformats.org/officeDocument/2006/relationships/image" Target="../media/image8.jpeg"/><Relationship Id="rId18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" Type="http://schemas.openxmlformats.org/officeDocument/2006/relationships/slideLayout" Target="../slideLayouts/slideLayout9.xml"/></Relationships>
</file>

<file path=ppt/slideMasters/_rels/slideMaster1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1.xml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12.xml.rels><?xml version="1.0" encoding="UTF-8" standalone="yes"?>
<Relationships xmlns="http://schemas.openxmlformats.org/package/2006/relationships"><Relationship Id="rId4" Type="http://schemas.openxmlformats.org/officeDocument/2006/relationships/theme" Target="../theme/theme12.xml"/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image" Target="../media/image3.tiff"/></Relationships>
</file>

<file path=ppt/slideMasters/_rels/slideMaster14.xml.rels><?xml version="1.0" encoding="UTF-8" standalone="yes"?>
<Relationships xmlns="http://schemas.openxmlformats.org/package/2006/relationships"><Relationship Id="rId6" Type="http://schemas.openxmlformats.org/officeDocument/2006/relationships/theme" Target="../theme/theme1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15.xml.rels><?xml version="1.0" encoding="UTF-8" standalone="yes"?>
<Relationships xmlns="http://schemas.openxmlformats.org/package/2006/relationships"><Relationship Id="rId6" Type="http://schemas.openxmlformats.org/officeDocument/2006/relationships/theme" Target="../theme/theme15.xml"/><Relationship Id="rId5" Type="http://schemas.openxmlformats.org/officeDocument/2006/relationships/image" Target="../media/image3.tiff"/><Relationship Id="rId4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16.xml.rels><?xml version="1.0" encoding="UTF-8" standalone="yes"?>
<Relationships xmlns="http://schemas.openxmlformats.org/package/2006/relationships"><Relationship Id="rId4" Type="http://schemas.openxmlformats.org/officeDocument/2006/relationships/theme" Target="../theme/theme16.xml"/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0" Type="http://schemas.openxmlformats.org/officeDocument/2006/relationships/theme" Target="../theme/theme17.xml"/><Relationship Id="rId1" Type="http://schemas.openxmlformats.org/officeDocument/2006/relationships/slideLayout" Target="../slideLayouts/slideLayout44.xml"/></Relationships>
</file>

<file path=ppt/slideMasters/_rels/slideMaster18.xml.rels><?xml version="1.0" encoding="UTF-8" standalone="yes"?>
<Relationships xmlns="http://schemas.openxmlformats.org/package/2006/relationships"><Relationship Id="rId4" Type="http://schemas.openxmlformats.org/officeDocument/2006/relationships/theme" Target="../theme/theme18.xml"/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image" Target="../media/image3.tiff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image" Target="../media/image3.tif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image" Target="../media/image5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image" Target="../media/image6.tiff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625629" y="5956007"/>
            <a:ext cx="1973225" cy="43154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28" y="5911693"/>
            <a:ext cx="1587726" cy="52017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微软雅黑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90" y="6223002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</p:sldLayoutIdLst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/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sp>
        <p:nvSpPr>
          <p:cNvPr id="41" name="TextBox 2"/>
          <p:cNvSpPr txBox="1"/>
          <p:nvPr userDrawn="1"/>
        </p:nvSpPr>
        <p:spPr>
          <a:xfrm>
            <a:off x="1095468" y="6356939"/>
            <a:ext cx="14634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7" name="TextBox 3"/>
          <p:cNvSpPr txBox="1"/>
          <p:nvPr userDrawn="1"/>
        </p:nvSpPr>
        <p:spPr>
          <a:xfrm>
            <a:off x="734132" y="6402808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pic>
        <p:nvPicPr>
          <p:cNvPr id="48" name="Picture 46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8" y="6356941"/>
            <a:ext cx="146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2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/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  <a:cs typeface="Arial" panose="020B0604020202020204"/>
                    <a:sym typeface="Arial" panose="020B0604020202020204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Arial" panose="020B0604020202020204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  <a:sym typeface="Arial" panose="020B0604020202020204"/>
                </a:endParaRPr>
              </a:p>
            </p:txBody>
          </p:sp>
        </p:grpSp>
      </p:grp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5998" y="6315134"/>
            <a:ext cx="1273690" cy="27855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765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765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6" y="6356942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199983" y="6321256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hf hdr="0" ftr="0" dt="0"/>
  <p:txStyles>
    <p:titleStyle>
      <a:lvl1pPr algn="l" defTabSz="1186815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815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36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08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017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390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6990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071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3805" indent="-296545" algn="l" defTabSz="118681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81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054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363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735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0445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417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7260" algn="l" defTabSz="1186815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313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313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7" y="6356944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65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270">
              <a:defRPr/>
            </a:pPr>
            <a:fld id="{C3837181-38C6-AD4F-B8BA-B444770388BB}" type="slidenum">
              <a:rPr lang="en-US" sz="975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1" cstate="email"/>
          <a:stretch>
            <a:fillRect/>
          </a:stretch>
        </p:blipFill>
        <p:spPr>
          <a:xfrm>
            <a:off x="10199984" y="6321258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6180" rtl="0" eaLnBrk="1" latinLnBrk="0" hangingPunct="1">
        <a:lnSpc>
          <a:spcPct val="90000"/>
        </a:lnSpc>
        <a:spcBef>
          <a:spcPct val="0"/>
        </a:spcBef>
        <a:buNone/>
        <a:defRPr sz="57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618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8963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2725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645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6954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263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572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4881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1900" indent="-296545" algn="l" defTabSz="118618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09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618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79270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299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608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5917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226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5355" algn="l" defTabSz="118618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1095467" y="6356939"/>
            <a:ext cx="35039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altLang="zh-CN" sz="9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Proprietary - Restricted Distribution</a:t>
            </a:r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734131" y="6402806"/>
            <a:ext cx="499729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00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8" name="Group 87"/>
          <p:cNvGrpSpPr>
            <a:grpSpLocks noChangeAspect="1"/>
          </p:cNvGrpSpPr>
          <p:nvPr userDrawn="1"/>
        </p:nvGrpSpPr>
        <p:grpSpPr>
          <a:xfrm>
            <a:off x="12290470" y="2625389"/>
            <a:ext cx="1967973" cy="4233515"/>
            <a:chOff x="5343885" y="-48857"/>
            <a:chExt cx="3271316" cy="7037279"/>
          </a:xfrm>
        </p:grpSpPr>
        <p:sp>
          <p:nvSpPr>
            <p:cNvPr id="89" name="矩形 13"/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196/0/84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文本框 15"/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公司辅助色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13"/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203/55/120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矩形 13"/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237/109/0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矩形 13"/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153/54/54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矩形 13"/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98/178/48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矩形 13"/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242/137/68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矩形 13"/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185C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199/0/11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文本框 15"/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defTabSz="914400"/>
              <a:r>
                <a:rPr kumimoji="1" lang="zh-CN" altLang="en-US" sz="800" dirty="0">
                  <a:solidFill>
                    <a:srgbClr val="1D1D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公司色</a:t>
              </a:r>
              <a:endParaRPr kumimoji="1" lang="zh-CN" altLang="en-US" sz="800" dirty="0">
                <a:solidFill>
                  <a:srgbClr val="1D1D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13"/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PANTONE 186C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200/16/46 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矩形 13"/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127/0/1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矩形 13"/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52/200/0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矩形 13"/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48/181/197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矩形 13"/>
            <p:cNvSpPr/>
            <p:nvPr userDrawn="1"/>
          </p:nvSpPr>
          <p:spPr>
            <a:xfrm>
              <a:off x="6184543" y="4866463"/>
              <a:ext cx="791510" cy="664398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129/193/95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矩形 13"/>
            <p:cNvSpPr/>
            <p:nvPr userDrawn="1"/>
          </p:nvSpPr>
          <p:spPr>
            <a:xfrm>
              <a:off x="6182308" y="4134866"/>
              <a:ext cx="791510" cy="664398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253/211/81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矩形 13"/>
            <p:cNvSpPr/>
            <p:nvPr userDrawn="1"/>
          </p:nvSpPr>
          <p:spPr>
            <a:xfrm>
              <a:off x="6177324" y="5596166"/>
              <a:ext cx="791510" cy="664398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86/196/210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矩形 13"/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211/57/65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矩形 13"/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211/56/89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矩形 13"/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221/128/170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矩形 13"/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191/128/130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矩形 13"/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246/183/140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矩形 13"/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176/216/156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矩形 13"/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253/227/181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 13"/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148/218/226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 13"/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226/129/137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 13"/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226/129/152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矩形 13"/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235/179/204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矩形 13"/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216/179/179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矩形 13"/>
            <p:cNvSpPr/>
            <p:nvPr/>
          </p:nvSpPr>
          <p:spPr>
            <a:xfrm>
              <a:off x="7811114" y="3415851"/>
              <a:ext cx="791510" cy="664398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250/211/187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矩形 13"/>
            <p:cNvSpPr/>
            <p:nvPr/>
          </p:nvSpPr>
          <p:spPr>
            <a:xfrm>
              <a:off x="7820945" y="4866463"/>
              <a:ext cx="791510" cy="664398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208/232/196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矩形 13"/>
            <p:cNvSpPr/>
            <p:nvPr/>
          </p:nvSpPr>
          <p:spPr>
            <a:xfrm>
              <a:off x="7818707" y="4134866"/>
              <a:ext cx="791510" cy="664398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254/238/193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矩形 13"/>
            <p:cNvSpPr/>
            <p:nvPr/>
          </p:nvSpPr>
          <p:spPr>
            <a:xfrm>
              <a:off x="7823691" y="5596166"/>
              <a:ext cx="791510" cy="664398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190/233/238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矩形 13"/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239/178/184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矩形 13"/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238/179/193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矩形 13"/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0/0/0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矩形 13"/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89/87/87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矩形 13"/>
            <p:cNvSpPr/>
            <p:nvPr userDrawn="1"/>
          </p:nvSpPr>
          <p:spPr>
            <a:xfrm>
              <a:off x="6445335" y="6324024"/>
              <a:ext cx="513579" cy="664398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137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矩形 13"/>
            <p:cNvSpPr/>
            <p:nvPr userDrawn="1"/>
          </p:nvSpPr>
          <p:spPr>
            <a:xfrm>
              <a:off x="7003279" y="6324024"/>
              <a:ext cx="513579" cy="664398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181</a:t>
              </a:r>
              <a:endParaRPr kumimoji="1" lang="en-US" altLang="zh-CN" sz="500" b="1" dirty="0">
                <a:solidFill>
                  <a:srgbClr val="FFFFFF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矩形 13"/>
            <p:cNvSpPr/>
            <p:nvPr userDrawn="1"/>
          </p:nvSpPr>
          <p:spPr>
            <a:xfrm>
              <a:off x="7551547" y="6324024"/>
              <a:ext cx="513579" cy="664398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221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矩形 13"/>
            <p:cNvSpPr/>
            <p:nvPr userDrawn="1"/>
          </p:nvSpPr>
          <p:spPr>
            <a:xfrm>
              <a:off x="8098559" y="6324024"/>
              <a:ext cx="513579" cy="6643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RGB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914400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rPr>
                <a:t>255</a:t>
              </a:r>
              <a:endParaRPr kumimoji="1" lang="en-US" altLang="zh-CN" sz="500" b="1" dirty="0">
                <a:solidFill>
                  <a:srgbClr val="595757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76" y="6323416"/>
            <a:ext cx="1270800" cy="2750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hf hdr="0" ftr="0" dt="0"/>
  <p:txStyles>
    <p:titleStyle>
      <a:lvl1pPr algn="l" defTabSz="1188085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180" indent="-297180" algn="l" defTabSz="1188085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90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20" kern="1200">
          <a:solidFill>
            <a:schemeClr val="tx1"/>
          </a:solidFill>
          <a:latin typeface="+mn-lt"/>
          <a:ea typeface="+mn-ea"/>
          <a:cs typeface="+mn-cs"/>
        </a:defRPr>
      </a:lvl2pPr>
      <a:lvl3pPr marL="148463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207835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67271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86016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454525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5048250" indent="-297180" algn="l" defTabSz="1188085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2pPr>
      <a:lvl3pPr marL="118808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3pPr>
      <a:lvl4pPr marL="178181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4pPr>
      <a:lvl5pPr marL="237553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5pPr>
      <a:lvl6pPr marL="296926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6pPr>
      <a:lvl7pPr marL="356362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7pPr>
      <a:lvl8pPr marL="4157345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8pPr>
      <a:lvl9pPr marL="4751070" algn="l" defTabSz="1188085" rtl="0" eaLnBrk="1" latinLnBrk="0" hangingPunct="1">
        <a:defRPr sz="23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/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186C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200/16/46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9"/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P</a:t>
                </a:r>
                <a:r>
                  <a:rPr kumimoji="1" lang="en-US" altLang="en-US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ANTONE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185C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 199/0/11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文本框 31"/>
              <p:cNvSpPr txBox="1"/>
              <p:nvPr userDrawn="1"/>
            </p:nvSpPr>
            <p:spPr>
              <a:xfrm>
                <a:off x="12326898" y="2207613"/>
                <a:ext cx="384721" cy="180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54642"/>
              <a:ext cx="1982912" cy="3811978"/>
              <a:chOff x="12216278" y="3054642"/>
              <a:chExt cx="1982912" cy="3811978"/>
            </a:xfrm>
          </p:grpSpPr>
          <p:sp>
            <p:nvSpPr>
              <p:cNvPr id="28" name="矩形 12"/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234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90/79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矩形 13"/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120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0/15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文本框 15"/>
              <p:cNvSpPr txBox="1"/>
              <p:nvPr userDrawn="1"/>
            </p:nvSpPr>
            <p:spPr>
              <a:xfrm>
                <a:off x="12216278" y="3054642"/>
                <a:ext cx="569387" cy="18007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 defTabSz="914400"/>
                <a:r>
                  <a:rPr kumimoji="1" lang="zh-CN" altLang="en-US" sz="1000" dirty="0">
                    <a:solidFill>
                      <a:srgbClr val="1D1D1A"/>
                    </a:solidFill>
                    <a:latin typeface="微软雅黑" panose="020B0503020204020204" pitchFamily="34" charset="-122"/>
                  </a:rPr>
                  <a:t>辅助色</a:t>
                </a:r>
                <a:endParaRPr kumimoji="1" lang="zh-CN" altLang="en-US" sz="1000" dirty="0">
                  <a:solidFill>
                    <a:srgbClr val="1D1D1A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矩形 16"/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248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181/60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矩形 17"/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235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92/1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矩形 18"/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137/137/137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矩形 19"/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35/24/21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矩形 22"/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221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221/221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矩形 12"/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233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140/128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矩形 13"/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159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0/1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8" name="矩形 16"/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220/87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矩形 17"/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240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133/0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矩形 18"/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181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181/181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9"/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89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FFFFFF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87/87</a:t>
                </a:r>
                <a:endParaRPr kumimoji="1" lang="en-US" altLang="zh-CN" sz="700" b="1" dirty="0">
                  <a:solidFill>
                    <a:srgbClr val="FFFFFF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矩形 22"/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defTabSz="914400"/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RGB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255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/</a:t>
                </a:r>
                <a:r>
                  <a:rPr kumimoji="1" lang="en-US" altLang="zh-CN" sz="700" b="1" dirty="0">
                    <a:solidFill>
                      <a:srgbClr val="666666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255/255</a:t>
                </a:r>
                <a:endParaRPr kumimoji="1" lang="en-US" altLang="zh-CN" sz="700" b="1" dirty="0">
                  <a:solidFill>
                    <a:srgbClr val="666666"/>
                  </a:solid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"/>
          <p:cNvSpPr txBox="1"/>
          <p:nvPr userDrawn="1"/>
        </p:nvSpPr>
        <p:spPr>
          <a:xfrm>
            <a:off x="1095895" y="6356940"/>
            <a:ext cx="14640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US" sz="100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  <a:endParaRPr lang="en-US" sz="1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3"/>
          <p:cNvSpPr txBox="1"/>
          <p:nvPr userDrawn="1"/>
        </p:nvSpPr>
        <p:spPr>
          <a:xfrm>
            <a:off x="734418" y="6402806"/>
            <a:ext cx="499924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890905">
              <a:defRPr/>
            </a:pPr>
            <a:fld id="{C3837181-38C6-AD4F-B8BA-B444770388BB}" type="slidenum">
              <a:rPr lang="en-US" sz="975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</a:fld>
            <a:endParaRPr lang="en-US" sz="975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99982" y="6321254"/>
            <a:ext cx="1269571" cy="2772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 dt="0"/>
  <p:txStyles>
    <p:titleStyle>
      <a:lvl1pPr algn="l" defTabSz="1187450" rtl="0" eaLnBrk="1" latinLnBrk="0" hangingPunct="1">
        <a:lnSpc>
          <a:spcPct val="90000"/>
        </a:lnSpc>
        <a:spcBef>
          <a:spcPct val="0"/>
        </a:spcBef>
        <a:buNone/>
        <a:defRPr sz="57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545" indent="-296545" algn="l" defTabSz="1187450" rtl="0" eaLnBrk="1" latinLnBrk="0" hangingPunct="1">
        <a:lnSpc>
          <a:spcPct val="90000"/>
        </a:lnSpc>
        <a:spcBef>
          <a:spcPts val="1300"/>
        </a:spcBef>
        <a:buFont typeface="Arial" panose="020B0604020202020204" pitchFamily="34" charset="0"/>
        <a:buChar char="•"/>
        <a:defRPr sz="3635" kern="1200">
          <a:solidFill>
            <a:schemeClr val="tx1"/>
          </a:solidFill>
          <a:latin typeface="+mn-lt"/>
          <a:ea typeface="+mn-ea"/>
          <a:cs typeface="+mn-cs"/>
        </a:defRPr>
      </a:lvl1pPr>
      <a:lvl2pPr marL="8902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5" kern="1200">
          <a:solidFill>
            <a:schemeClr val="tx1"/>
          </a:solidFill>
          <a:latin typeface="+mn-lt"/>
          <a:ea typeface="+mn-ea"/>
          <a:cs typeface="+mn-cs"/>
        </a:defRPr>
      </a:lvl2pPr>
      <a:lvl3pPr marL="14839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5" kern="1200">
          <a:solidFill>
            <a:schemeClr val="tx1"/>
          </a:solidFill>
          <a:latin typeface="+mn-lt"/>
          <a:ea typeface="+mn-ea"/>
          <a:cs typeface="+mn-cs"/>
        </a:defRPr>
      </a:lvl3pPr>
      <a:lvl4pPr marL="20777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6714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326517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85889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452620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5046345" indent="-296545" algn="l" defTabSz="1187450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1pPr>
      <a:lvl2pPr marL="5937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2pPr>
      <a:lvl3pPr marL="118745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3pPr>
      <a:lvl4pPr marL="178117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4pPr>
      <a:lvl5pPr marL="237490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5pPr>
      <a:lvl6pPr marL="296862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6pPr>
      <a:lvl7pPr marL="356171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7pPr>
      <a:lvl8pPr marL="4155440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8pPr>
      <a:lvl9pPr marL="4749165" algn="l" defTabSz="1187450" rtl="0" eaLnBrk="1" latinLnBrk="0" hangingPunct="1">
        <a:defRPr sz="23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7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36.png"/><Relationship Id="rId2" Type="http://schemas.openxmlformats.org/officeDocument/2006/relationships/tags" Target="../tags/tag78.xml"/><Relationship Id="rId1" Type="http://schemas.openxmlformats.org/officeDocument/2006/relationships/tags" Target="../tags/tag7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image" Target="../media/image38.png"/><Relationship Id="rId4" Type="http://schemas.openxmlformats.org/officeDocument/2006/relationships/tags" Target="../tags/tag83.xml"/><Relationship Id="rId3" Type="http://schemas.openxmlformats.org/officeDocument/2006/relationships/image" Target="../media/image37.png"/><Relationship Id="rId2" Type="http://schemas.openxmlformats.org/officeDocument/2006/relationships/tags" Target="../tags/tag82.xml"/><Relationship Id="rId10" Type="http://schemas.openxmlformats.org/officeDocument/2006/relationships/slideLayout" Target="../slideLayouts/slideLayout27.xml"/><Relationship Id="rId1" Type="http://schemas.openxmlformats.org/officeDocument/2006/relationships/tags" Target="../tags/tag8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image" Target="../media/image40.png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image" Target="../media/image39.png"/><Relationship Id="rId2" Type="http://schemas.openxmlformats.org/officeDocument/2006/relationships/tags" Target="../tags/tag89.xml"/><Relationship Id="rId12" Type="http://schemas.openxmlformats.org/officeDocument/2006/relationships/slideLayout" Target="../slideLayouts/slideLayout2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image" Target="../media/image41.png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image" Target="../media/image42.png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tags" Target="../tags/tag1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21.xml"/><Relationship Id="rId5" Type="http://schemas.openxmlformats.org/officeDocument/2006/relationships/image" Target="../media/image43.png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2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7.xml"/><Relationship Id="rId5" Type="http://schemas.openxmlformats.org/officeDocument/2006/relationships/tags" Target="../tags/tag126.xml"/><Relationship Id="rId4" Type="http://schemas.openxmlformats.org/officeDocument/2006/relationships/image" Target="../media/image44.png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1" Type="http://schemas.openxmlformats.org/officeDocument/2006/relationships/slideLayout" Target="../slideLayouts/slideLayout52.xml"/><Relationship Id="rId40" Type="http://schemas.openxmlformats.org/officeDocument/2006/relationships/themeOverride" Target="../theme/themeOverride1.xml"/><Relationship Id="rId4" Type="http://schemas.openxmlformats.org/officeDocument/2006/relationships/tags" Target="../tags/tag7.xml"/><Relationship Id="rId39" Type="http://schemas.openxmlformats.org/officeDocument/2006/relationships/tags" Target="../tags/tag32.xml"/><Relationship Id="rId38" Type="http://schemas.openxmlformats.org/officeDocument/2006/relationships/tags" Target="../tags/tag31.xml"/><Relationship Id="rId37" Type="http://schemas.openxmlformats.org/officeDocument/2006/relationships/tags" Target="../tags/tag30.xml"/><Relationship Id="rId36" Type="http://schemas.openxmlformats.org/officeDocument/2006/relationships/tags" Target="../tags/tag29.xml"/><Relationship Id="rId35" Type="http://schemas.openxmlformats.org/officeDocument/2006/relationships/image" Target="../media/image21.svg"/><Relationship Id="rId34" Type="http://schemas.openxmlformats.org/officeDocument/2006/relationships/image" Target="../media/image20.png"/><Relationship Id="rId33" Type="http://schemas.openxmlformats.org/officeDocument/2006/relationships/tags" Target="../tags/tag28.xml"/><Relationship Id="rId32" Type="http://schemas.openxmlformats.org/officeDocument/2006/relationships/image" Target="../media/image19.svg"/><Relationship Id="rId31" Type="http://schemas.openxmlformats.org/officeDocument/2006/relationships/image" Target="../media/image18.png"/><Relationship Id="rId30" Type="http://schemas.openxmlformats.org/officeDocument/2006/relationships/tags" Target="../tags/tag27.xml"/><Relationship Id="rId3" Type="http://schemas.openxmlformats.org/officeDocument/2006/relationships/tags" Target="../tags/tag6.xml"/><Relationship Id="rId29" Type="http://schemas.openxmlformats.org/officeDocument/2006/relationships/image" Target="../media/image17.svg"/><Relationship Id="rId28" Type="http://schemas.openxmlformats.org/officeDocument/2006/relationships/image" Target="../media/image16.png"/><Relationship Id="rId27" Type="http://schemas.openxmlformats.org/officeDocument/2006/relationships/tags" Target="../tags/tag26.xml"/><Relationship Id="rId26" Type="http://schemas.openxmlformats.org/officeDocument/2006/relationships/image" Target="../media/image15.svg"/><Relationship Id="rId25" Type="http://schemas.openxmlformats.org/officeDocument/2006/relationships/image" Target="../media/image14.png"/><Relationship Id="rId24" Type="http://schemas.openxmlformats.org/officeDocument/2006/relationships/tags" Target="../tags/tag25.xml"/><Relationship Id="rId23" Type="http://schemas.openxmlformats.org/officeDocument/2006/relationships/image" Target="../media/image13.svg"/><Relationship Id="rId22" Type="http://schemas.openxmlformats.org/officeDocument/2006/relationships/image" Target="../media/image12.png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tags" Target="../tags/tag5.xml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35.xml"/><Relationship Id="rId8" Type="http://schemas.openxmlformats.org/officeDocument/2006/relationships/image" Target="../media/image47.png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image" Target="../media/image46.png"/><Relationship Id="rId4" Type="http://schemas.openxmlformats.org/officeDocument/2006/relationships/tags" Target="../tags/tag132.xml"/><Relationship Id="rId3" Type="http://schemas.openxmlformats.org/officeDocument/2006/relationships/image" Target="../media/image45.png"/><Relationship Id="rId2" Type="http://schemas.openxmlformats.org/officeDocument/2006/relationships/tags" Target="../tags/tag131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7.xml"/><Relationship Id="rId1" Type="http://schemas.openxmlformats.org/officeDocument/2006/relationships/tags" Target="../tags/tag130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138.xml"/><Relationship Id="rId3" Type="http://schemas.openxmlformats.org/officeDocument/2006/relationships/image" Target="../media/image48.png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tags" Target="../tags/tag144.xml"/><Relationship Id="rId7" Type="http://schemas.openxmlformats.org/officeDocument/2006/relationships/image" Target="../media/image50.png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49.pn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27.xml"/><Relationship Id="rId10" Type="http://schemas.openxmlformats.org/officeDocument/2006/relationships/tags" Target="../tags/tag145.xml"/><Relationship Id="rId1" Type="http://schemas.openxmlformats.org/officeDocument/2006/relationships/tags" Target="../tags/tag13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tags" Target="../tags/tag149.xml"/><Relationship Id="rId4" Type="http://schemas.openxmlformats.org/officeDocument/2006/relationships/image" Target="../media/image52.png"/><Relationship Id="rId33" Type="http://schemas.openxmlformats.org/officeDocument/2006/relationships/notesSlide" Target="../notesSlides/notesSlide10.xml"/><Relationship Id="rId32" Type="http://schemas.openxmlformats.org/officeDocument/2006/relationships/slideLayout" Target="../slideLayouts/slideLayout27.xml"/><Relationship Id="rId31" Type="http://schemas.openxmlformats.org/officeDocument/2006/relationships/tags" Target="../tags/tag169.xml"/><Relationship Id="rId30" Type="http://schemas.openxmlformats.org/officeDocument/2006/relationships/tags" Target="../tags/tag168.xml"/><Relationship Id="rId3" Type="http://schemas.openxmlformats.org/officeDocument/2006/relationships/tags" Target="../tags/tag148.xml"/><Relationship Id="rId29" Type="http://schemas.openxmlformats.org/officeDocument/2006/relationships/tags" Target="../tags/tag167.xml"/><Relationship Id="rId28" Type="http://schemas.openxmlformats.org/officeDocument/2006/relationships/image" Target="../media/image58.png"/><Relationship Id="rId27" Type="http://schemas.openxmlformats.org/officeDocument/2006/relationships/tags" Target="../tags/tag166.xml"/><Relationship Id="rId26" Type="http://schemas.openxmlformats.org/officeDocument/2006/relationships/tags" Target="../tags/tag165.xml"/><Relationship Id="rId25" Type="http://schemas.openxmlformats.org/officeDocument/2006/relationships/image" Target="../media/image57.png"/><Relationship Id="rId24" Type="http://schemas.openxmlformats.org/officeDocument/2006/relationships/tags" Target="../tags/tag164.xml"/><Relationship Id="rId23" Type="http://schemas.openxmlformats.org/officeDocument/2006/relationships/tags" Target="../tags/tag163.xml"/><Relationship Id="rId22" Type="http://schemas.openxmlformats.org/officeDocument/2006/relationships/tags" Target="../tags/tag162.xml"/><Relationship Id="rId21" Type="http://schemas.openxmlformats.org/officeDocument/2006/relationships/tags" Target="../tags/tag161.xml"/><Relationship Id="rId20" Type="http://schemas.openxmlformats.org/officeDocument/2006/relationships/tags" Target="../tags/tag160.xml"/><Relationship Id="rId2" Type="http://schemas.openxmlformats.org/officeDocument/2006/relationships/tags" Target="../tags/tag147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image" Target="../media/image56.png"/><Relationship Id="rId10" Type="http://schemas.openxmlformats.org/officeDocument/2006/relationships/image" Target="../media/image55.png"/><Relationship Id="rId1" Type="http://schemas.openxmlformats.org/officeDocument/2006/relationships/tags" Target="../tags/tag146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1.png"/><Relationship Id="rId8" Type="http://schemas.openxmlformats.org/officeDocument/2006/relationships/tags" Target="../tags/tag175.xml"/><Relationship Id="rId7" Type="http://schemas.openxmlformats.org/officeDocument/2006/relationships/image" Target="../media/image60.png"/><Relationship Id="rId6" Type="http://schemas.openxmlformats.org/officeDocument/2006/relationships/tags" Target="../tags/tag174.xml"/><Relationship Id="rId5" Type="http://schemas.openxmlformats.org/officeDocument/2006/relationships/image" Target="../media/image59.png"/><Relationship Id="rId4" Type="http://schemas.openxmlformats.org/officeDocument/2006/relationships/tags" Target="../tags/tag173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27.xml"/><Relationship Id="rId12" Type="http://schemas.openxmlformats.org/officeDocument/2006/relationships/tags" Target="../tags/tag178.xml"/><Relationship Id="rId11" Type="http://schemas.openxmlformats.org/officeDocument/2006/relationships/tags" Target="../tags/tag177.xml"/><Relationship Id="rId10" Type="http://schemas.openxmlformats.org/officeDocument/2006/relationships/tags" Target="../tags/tag176.xml"/><Relationship Id="rId1" Type="http://schemas.openxmlformats.org/officeDocument/2006/relationships/tags" Target="../tags/tag17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tags" Target="../tags/tag184.xml"/><Relationship Id="rId7" Type="http://schemas.openxmlformats.org/officeDocument/2006/relationships/image" Target="../media/image63.png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image" Target="../media/image62.png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27.xml"/><Relationship Id="rId10" Type="http://schemas.openxmlformats.org/officeDocument/2006/relationships/tags" Target="../tags/tag185.xml"/><Relationship Id="rId1" Type="http://schemas.openxmlformats.org/officeDocument/2006/relationships/tags" Target="../tags/tag17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7.xml"/><Relationship Id="rId6" Type="http://schemas.openxmlformats.org/officeDocument/2006/relationships/tags" Target="../tags/tag190.xml"/><Relationship Id="rId5" Type="http://schemas.openxmlformats.org/officeDocument/2006/relationships/image" Target="../media/image65.png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91.xml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7.xml"/><Relationship Id="rId5" Type="http://schemas.openxmlformats.org/officeDocument/2006/relationships/tags" Target="../tags/tag195.xml"/><Relationship Id="rId4" Type="http://schemas.openxmlformats.org/officeDocument/2006/relationships/image" Target="../media/image66.png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image" Target="../media/image26.png"/><Relationship Id="rId7" Type="http://schemas.openxmlformats.org/officeDocument/2006/relationships/tags" Target="../tags/tag35.xml"/><Relationship Id="rId6" Type="http://schemas.openxmlformats.org/officeDocument/2006/relationships/image" Target="../media/image25.png"/><Relationship Id="rId5" Type="http://schemas.openxmlformats.org/officeDocument/2006/relationships/tags" Target="../tags/tag34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6" Type="http://schemas.openxmlformats.org/officeDocument/2006/relationships/slideLayout" Target="../slideLayouts/slideLayout27.xml"/><Relationship Id="rId25" Type="http://schemas.openxmlformats.org/officeDocument/2006/relationships/tags" Target="../tags/tag47.xml"/><Relationship Id="rId24" Type="http://schemas.openxmlformats.org/officeDocument/2006/relationships/tags" Target="../tags/tag46.xml"/><Relationship Id="rId23" Type="http://schemas.openxmlformats.org/officeDocument/2006/relationships/tags" Target="../tags/tag45.xml"/><Relationship Id="rId22" Type="http://schemas.openxmlformats.org/officeDocument/2006/relationships/tags" Target="../tags/tag44.xml"/><Relationship Id="rId21" Type="http://schemas.openxmlformats.org/officeDocument/2006/relationships/tags" Target="../tags/tag43.xml"/><Relationship Id="rId20" Type="http://schemas.openxmlformats.org/officeDocument/2006/relationships/tags" Target="../tags/tag42.xml"/><Relationship Id="rId2" Type="http://schemas.openxmlformats.org/officeDocument/2006/relationships/image" Target="../media/image22.jpeg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image" Target="../media/image31.sv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tags" Target="../tags/tag38.xml"/><Relationship Id="rId12" Type="http://schemas.openxmlformats.org/officeDocument/2006/relationships/image" Target="../media/image28.jpeg"/><Relationship Id="rId11" Type="http://schemas.openxmlformats.org/officeDocument/2006/relationships/tags" Target="../tags/tag37.xml"/><Relationship Id="rId10" Type="http://schemas.openxmlformats.org/officeDocument/2006/relationships/image" Target="../media/image27.jpeg"/><Relationship Id="rId1" Type="http://schemas.openxmlformats.org/officeDocument/2006/relationships/tags" Target="../tags/tag33.xml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7.xml"/><Relationship Id="rId5" Type="http://schemas.openxmlformats.org/officeDocument/2006/relationships/tags" Target="../tags/tag199.xml"/><Relationship Id="rId4" Type="http://schemas.openxmlformats.org/officeDocument/2006/relationships/image" Target="../media/image67.png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00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09.xml"/><Relationship Id="rId8" Type="http://schemas.openxmlformats.org/officeDocument/2006/relationships/tags" Target="../tags/tag208.xml"/><Relationship Id="rId7" Type="http://schemas.openxmlformats.org/officeDocument/2006/relationships/tags" Target="../tags/tag207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1" Type="http://schemas.openxmlformats.org/officeDocument/2006/relationships/slideLayout" Target="../slideLayouts/slideLayout27.xml"/><Relationship Id="rId40" Type="http://schemas.openxmlformats.org/officeDocument/2006/relationships/tags" Target="../tags/tag238.xml"/><Relationship Id="rId4" Type="http://schemas.openxmlformats.org/officeDocument/2006/relationships/tags" Target="../tags/tag204.xml"/><Relationship Id="rId39" Type="http://schemas.openxmlformats.org/officeDocument/2006/relationships/tags" Target="../tags/tag237.xml"/><Relationship Id="rId38" Type="http://schemas.openxmlformats.org/officeDocument/2006/relationships/tags" Target="../tags/tag236.xml"/><Relationship Id="rId37" Type="http://schemas.openxmlformats.org/officeDocument/2006/relationships/image" Target="../media/image58.png"/><Relationship Id="rId36" Type="http://schemas.openxmlformats.org/officeDocument/2006/relationships/tags" Target="../tags/tag235.xml"/><Relationship Id="rId35" Type="http://schemas.openxmlformats.org/officeDocument/2006/relationships/tags" Target="../tags/tag234.xml"/><Relationship Id="rId34" Type="http://schemas.openxmlformats.org/officeDocument/2006/relationships/image" Target="../media/image57.png"/><Relationship Id="rId33" Type="http://schemas.openxmlformats.org/officeDocument/2006/relationships/tags" Target="../tags/tag233.xml"/><Relationship Id="rId32" Type="http://schemas.openxmlformats.org/officeDocument/2006/relationships/tags" Target="../tags/tag232.xml"/><Relationship Id="rId31" Type="http://schemas.openxmlformats.org/officeDocument/2006/relationships/tags" Target="../tags/tag231.xml"/><Relationship Id="rId30" Type="http://schemas.openxmlformats.org/officeDocument/2006/relationships/tags" Target="../tags/tag230.xml"/><Relationship Id="rId3" Type="http://schemas.openxmlformats.org/officeDocument/2006/relationships/tags" Target="../tags/tag203.xml"/><Relationship Id="rId29" Type="http://schemas.openxmlformats.org/officeDocument/2006/relationships/tags" Target="../tags/tag229.xml"/><Relationship Id="rId28" Type="http://schemas.openxmlformats.org/officeDocument/2006/relationships/tags" Target="../tags/tag228.xml"/><Relationship Id="rId27" Type="http://schemas.openxmlformats.org/officeDocument/2006/relationships/tags" Target="../tags/tag227.xml"/><Relationship Id="rId26" Type="http://schemas.openxmlformats.org/officeDocument/2006/relationships/tags" Target="../tags/tag226.xml"/><Relationship Id="rId25" Type="http://schemas.openxmlformats.org/officeDocument/2006/relationships/tags" Target="../tags/tag225.xml"/><Relationship Id="rId24" Type="http://schemas.openxmlformats.org/officeDocument/2006/relationships/tags" Target="../tags/tag224.xml"/><Relationship Id="rId23" Type="http://schemas.openxmlformats.org/officeDocument/2006/relationships/tags" Target="../tags/tag223.xml"/><Relationship Id="rId22" Type="http://schemas.openxmlformats.org/officeDocument/2006/relationships/tags" Target="../tags/tag222.xml"/><Relationship Id="rId21" Type="http://schemas.openxmlformats.org/officeDocument/2006/relationships/tags" Target="../tags/tag221.xml"/><Relationship Id="rId20" Type="http://schemas.openxmlformats.org/officeDocument/2006/relationships/tags" Target="../tags/tag220.xml"/><Relationship Id="rId2" Type="http://schemas.openxmlformats.org/officeDocument/2006/relationships/tags" Target="../tags/tag202.xml"/><Relationship Id="rId19" Type="http://schemas.openxmlformats.org/officeDocument/2006/relationships/tags" Target="../tags/tag219.xml"/><Relationship Id="rId18" Type="http://schemas.openxmlformats.org/officeDocument/2006/relationships/tags" Target="../tags/tag218.xml"/><Relationship Id="rId17" Type="http://schemas.openxmlformats.org/officeDocument/2006/relationships/tags" Target="../tags/tag217.xml"/><Relationship Id="rId16" Type="http://schemas.openxmlformats.org/officeDocument/2006/relationships/tags" Target="../tags/tag216.xml"/><Relationship Id="rId15" Type="http://schemas.openxmlformats.org/officeDocument/2006/relationships/tags" Target="../tags/tag215.xml"/><Relationship Id="rId14" Type="http://schemas.openxmlformats.org/officeDocument/2006/relationships/tags" Target="../tags/tag214.xml"/><Relationship Id="rId13" Type="http://schemas.openxmlformats.org/officeDocument/2006/relationships/tags" Target="../tags/tag213.xml"/><Relationship Id="rId12" Type="http://schemas.openxmlformats.org/officeDocument/2006/relationships/tags" Target="../tags/tag212.xml"/><Relationship Id="rId11" Type="http://schemas.openxmlformats.org/officeDocument/2006/relationships/tags" Target="../tags/tag211.xml"/><Relationship Id="rId10" Type="http://schemas.openxmlformats.org/officeDocument/2006/relationships/tags" Target="../tags/tag210.xml"/><Relationship Id="rId1" Type="http://schemas.openxmlformats.org/officeDocument/2006/relationships/tags" Target="../tags/tag20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7.xml"/><Relationship Id="rId3" Type="http://schemas.openxmlformats.org/officeDocument/2006/relationships/tags" Target="../tags/tag49.xml"/><Relationship Id="rId2" Type="http://schemas.openxmlformats.org/officeDocument/2006/relationships/image" Target="../media/image32.png"/><Relationship Id="rId1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7.xml"/><Relationship Id="rId3" Type="http://schemas.openxmlformats.org/officeDocument/2006/relationships/tags" Target="../tags/tag50.xml"/><Relationship Id="rId2" Type="http://schemas.openxmlformats.org/officeDocument/2006/relationships/image" Target="../media/image9.png"/><Relationship Id="rId1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5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7" Type="http://schemas.openxmlformats.org/officeDocument/2006/relationships/tags" Target="../tags/tag55.xml"/><Relationship Id="rId6" Type="http://schemas.openxmlformats.org/officeDocument/2006/relationships/image" Target="../media/image34.png"/><Relationship Id="rId5" Type="http://schemas.openxmlformats.org/officeDocument/2006/relationships/tags" Target="../tags/tag54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35.png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5" Type="http://schemas.openxmlformats.org/officeDocument/2006/relationships/slideLayout" Target="../slideLayouts/slideLayout27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4808855" y="2664460"/>
            <a:ext cx="7036435" cy="607060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3300" b="1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</a:t>
            </a:r>
            <a:r>
              <a:rPr lang="en-US" altLang="zh-CN" sz="3300" b="1" dirty="0">
                <a:solidFill>
                  <a:srgbClr val="1D1D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hatGLM</a:t>
            </a:r>
            <a:endParaRPr lang="en-US" altLang="zh-CN" sz="3300" b="1" dirty="0">
              <a:solidFill>
                <a:srgbClr val="1D1D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线条"/>
          <p:cNvSpPr/>
          <p:nvPr/>
        </p:nvSpPr>
        <p:spPr>
          <a:xfrm>
            <a:off x="7559952" y="3470313"/>
            <a:ext cx="1650999" cy="0"/>
          </a:xfrm>
          <a:prstGeom prst="line">
            <a:avLst/>
          </a:prstGeom>
          <a:ln w="28575">
            <a:solidFill>
              <a:srgbClr val="C00000"/>
            </a:solidFill>
            <a:miter/>
          </a:ln>
        </p:spPr>
        <p:txBody>
          <a:bodyPr lIns="64282" tIns="64282" rIns="64282" bIns="64282"/>
          <a:lstStyle/>
          <a:p>
            <a:pPr defTabSz="2633345">
              <a:defRPr sz="4600" b="0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  <a:endParaRPr sz="4600">
              <a:solidFill>
                <a:srgbClr val="000000"/>
              </a:solidFill>
              <a:latin typeface="Calibri" panose="020F0502020204030204"/>
              <a:ea typeface="Calibri" panose="020F0502020204030204"/>
              <a:cs typeface="+mn-ea"/>
              <a:sym typeface="+mn-lt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574102" y="3586198"/>
            <a:ext cx="7506586" cy="723014"/>
          </a:xfrm>
          <a:prstGeom prst="rect">
            <a:avLst/>
          </a:prstGeom>
        </p:spPr>
        <p:txBody>
          <a:bodyPr>
            <a:noAutofit/>
          </a:bodyPr>
          <a:lstStyle>
            <a:lvl1pPr algn="l" defTabSz="1186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1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zh-CN" altLang="en-US" sz="2000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nfilling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Each span in Part B is pretended with [S] as input and attended with [E] as output.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model autoregressively generates Part B - 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 predicts the next token based on the previous ones.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68170" y="2007870"/>
            <a:ext cx="8712835" cy="464248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nfilling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23808"/>
          <a:stretch>
            <a:fillRect/>
          </a:stretch>
        </p:blipFill>
        <p:spPr>
          <a:xfrm>
            <a:off x="1033145" y="1845310"/>
            <a:ext cx="6169660" cy="44069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A tokens can attend to </a:t>
            </a:r>
            <a:r>
              <a:rPr 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themselves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but not B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7514590" y="2006600"/>
            <a:ext cx="4180840" cy="3976370"/>
            <a:chOff x="11834" y="3160"/>
            <a:chExt cx="6584" cy="6262"/>
          </a:xfrm>
        </p:grpSpPr>
        <p:pic>
          <p:nvPicPr>
            <p:cNvPr id="9" name="图片 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1834" y="3160"/>
              <a:ext cx="6584" cy="6262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16618" y="3980"/>
              <a:ext cx="1532" cy="4763"/>
              <a:chOff x="16633" y="3980"/>
              <a:chExt cx="1532" cy="4763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16633" y="3980"/>
                <a:ext cx="1533" cy="3678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" name="矩形 4"/>
              <p:cNvSpPr/>
              <p:nvPr>
                <p:custDataLst>
                  <p:tags r:id="rId6"/>
                </p:custDataLst>
              </p:nvPr>
            </p:nvSpPr>
            <p:spPr>
              <a:xfrm>
                <a:off x="17202" y="7658"/>
                <a:ext cx="96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>
                <p:custDataLst>
                  <p:tags r:id="rId7"/>
                </p:custDataLst>
              </p:nvPr>
            </p:nvSpPr>
            <p:spPr>
              <a:xfrm>
                <a:off x="17648" y="8201"/>
                <a:ext cx="50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nfilling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22910" y="1793875"/>
            <a:ext cx="7724140" cy="42322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B tokens can attend to </a:t>
            </a:r>
            <a:r>
              <a:rPr lang="en-US" sz="1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and their antecedents</a:t>
            </a: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in B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212455" y="2013585"/>
            <a:ext cx="3666490" cy="3569970"/>
            <a:chOff x="12933" y="3171"/>
            <a:chExt cx="5774" cy="5622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2933" y="3171"/>
              <a:ext cx="5775" cy="5622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7174" y="3912"/>
              <a:ext cx="1418" cy="4280"/>
              <a:chOff x="16633" y="3980"/>
              <a:chExt cx="1532" cy="4763"/>
            </a:xfrm>
          </p:grpSpPr>
          <p:sp>
            <p:nvSpPr>
              <p:cNvPr id="13" name="矩形 12"/>
              <p:cNvSpPr/>
              <p:nvPr>
                <p:custDataLst>
                  <p:tags r:id="rId7"/>
                </p:custDataLst>
              </p:nvPr>
            </p:nvSpPr>
            <p:spPr>
              <a:xfrm>
                <a:off x="16633" y="3980"/>
                <a:ext cx="1533" cy="3678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>
                <p:custDataLst>
                  <p:tags r:id="rId8"/>
                </p:custDataLst>
              </p:nvPr>
            </p:nvSpPr>
            <p:spPr>
              <a:xfrm>
                <a:off x="17202" y="7658"/>
                <a:ext cx="96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>
                <p:custDataLst>
                  <p:tags r:id="rId9"/>
                </p:custDataLst>
              </p:nvPr>
            </p:nvSpPr>
            <p:spPr>
              <a:xfrm>
                <a:off x="17648" y="8201"/>
                <a:ext cx="503" cy="543"/>
              </a:xfrm>
              <a:prstGeom prst="rect">
                <a:avLst/>
              </a:prstGeom>
              <a:solidFill>
                <a:srgbClr val="EBEBEB">
                  <a:alpha val="8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Multi-Task P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retraining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通过改变遮盖内容的长度和数量，从而使模型能够基于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natural language understanding, conditional generation, unconditional generation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三类任务进行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预训练，实现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三合一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https://www.youtube.com/watch?v=OeTK3ZhTIAk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184910" y="227584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sz="16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Varying the number and lengths of missing spans:</a:t>
            </a:r>
            <a:endParaRPr lang="en-US" sz="16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5"/>
            </p:custDataLst>
          </p:nvPr>
        </p:nvGraphicFramePr>
        <p:xfrm>
          <a:off x="1111885" y="3127375"/>
          <a:ext cx="6542405" cy="1577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7685"/>
                <a:gridCol w="1861185"/>
                <a:gridCol w="2883535"/>
              </a:tblGrid>
              <a:tr h="5257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span 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length is 1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highlight>
                          <a:srgbClr val="C0C0C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Mask Language Model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257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 1 + </a:t>
                      </a:r>
                      <a:r>
                        <a:rPr lang="en-US" altLang="zh-CN" sz="1600">
                          <a:highlight>
                            <a:srgbClr val="C0C0C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 2</a:t>
                      </a:r>
                      <a:endParaRPr lang="en-US" altLang="zh-CN" sz="1600">
                        <a:highlight>
                          <a:srgbClr val="C0C0C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Conditional generation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257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highlight>
                            <a:srgbClr val="C0C0C0"/>
                          </a:highlight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text 1 + text 2</a:t>
                      </a:r>
                      <a:endParaRPr lang="en-US" altLang="zh-CN" sz="1600">
                        <a:highlight>
                          <a:srgbClr val="C0C0C0"/>
                        </a:highlight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Unconditional generation</a:t>
                      </a:r>
                      <a:endParaRPr lang="en-US" altLang="zh-CN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右箭头 16"/>
          <p:cNvSpPr/>
          <p:nvPr/>
        </p:nvSpPr>
        <p:spPr>
          <a:xfrm>
            <a:off x="3594100" y="3179445"/>
            <a:ext cx="673100" cy="241300"/>
          </a:xfrm>
          <a:prstGeom prst="rightArrow">
            <a:avLst/>
          </a:prstGeom>
          <a:solidFill>
            <a:srgbClr val="72B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>
            <p:custDataLst>
              <p:tags r:id="rId6"/>
            </p:custDataLst>
          </p:nvPr>
        </p:nvSpPr>
        <p:spPr>
          <a:xfrm>
            <a:off x="3594100" y="3703320"/>
            <a:ext cx="673100" cy="241300"/>
          </a:xfrm>
          <a:prstGeom prst="rightArrow">
            <a:avLst/>
          </a:prstGeom>
          <a:solidFill>
            <a:srgbClr val="72B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>
            <p:custDataLst>
              <p:tags r:id="rId7"/>
            </p:custDataLst>
          </p:nvPr>
        </p:nvSpPr>
        <p:spPr>
          <a:xfrm>
            <a:off x="3594100" y="4227195"/>
            <a:ext cx="673100" cy="241300"/>
          </a:xfrm>
          <a:prstGeom prst="rightArrow">
            <a:avLst/>
          </a:prstGeom>
          <a:solidFill>
            <a:srgbClr val="72B0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F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inetuning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NLG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NLU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类下游任务统一为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完型填空的生成式任务，如对于分类任务，将输入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写成一个填空问题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c(x)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，后将生成的答案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v(y)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映射至标签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46240" y="2498090"/>
            <a:ext cx="5146040" cy="2637155"/>
          </a:xfrm>
          <a:prstGeom prst="rect">
            <a:avLst/>
          </a:prstGeom>
        </p:spPr>
      </p:pic>
      <p:graphicFrame>
        <p:nvGraphicFramePr>
          <p:cNvPr id="7" name="表格 6"/>
          <p:cNvGraphicFramePr/>
          <p:nvPr>
            <p:custDataLst>
              <p:tags r:id="rId6"/>
            </p:custDataLst>
          </p:nvPr>
        </p:nvGraphicFramePr>
        <p:xfrm>
          <a:off x="1080135" y="2688590"/>
          <a:ext cx="5685790" cy="2451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8770"/>
                <a:gridCol w="4097020"/>
              </a:tblGrid>
              <a:tr h="3949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Task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Classification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59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Input x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Coronet has the best lines of all day cruisers.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575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Template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{Input}. It is really [MASK]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076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Cloze question c(x)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Coronet has the best lines of all day cruisers. It is really [MASK]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</a:tr>
              <a:tr h="3575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Answer v(y)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good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575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Label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positive</a:t>
                      </a:r>
                      <a:endParaRPr lang="en-US" altLang="zh-CN" sz="1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ts val="3440"/>
              </a:lnSpc>
            </a:pP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2D Positional Encoding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2D Positional Encoding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模型输入的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position ids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分为两种，从而使得模型可以学习到片段生成的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长度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085965" y="2273935"/>
            <a:ext cx="4692015" cy="3324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4910" y="1915160"/>
            <a:ext cx="6096000" cy="31794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 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Part 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的绝对位置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开始排列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B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：每一个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span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对应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[MASK]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的位置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3440"/>
              </a:lnSpc>
              <a:buFont typeface="Arial" panose="020B0604020202020204" pitchFamily="34" charset="0"/>
              <a:buNone/>
            </a:pP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 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intra-span position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masked span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内部的相对位置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Part B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：每个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span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开始排列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2D Positional Encoding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25855" y="982980"/>
            <a:ext cx="10080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https://github.com/mindspore-lab/mindnlp/blob/master/mindnlp/models/glm/chatglm.py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72385" y="1162050"/>
            <a:ext cx="7188200" cy="45339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ts val="3440"/>
              </a:lnSpc>
            </a:pP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R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Introduction of Positional Embedding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自注意力机制主要关注词语之间的相互关系，在计算中，根据词语之间的语义关系来计算注意力分数，并不会考虑词语之间的位置关系。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33805" y="3728085"/>
            <a:ext cx="8173085" cy="1414780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dog chased the pig. 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The pig chased the dog. 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 chased pig The the dog.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3"/>
            </p:custDataLst>
          </p:nvPr>
        </p:nvSpPr>
        <p:spPr>
          <a:xfrm>
            <a:off x="1125220" y="2581275"/>
            <a:ext cx="586930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即使打乱序列中词语的顺序，依旧会得到相同的语义表达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因此需要额外增加位置信息。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 descr="self_attenti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270" y="1527175"/>
            <a:ext cx="4201795" cy="44761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>
                <a:solidFill>
                  <a:schemeClr val="tx1"/>
                </a:solidFill>
              </a:rPr>
            </a:fld>
            <a:endParaRPr lang="zh-CN" altLang="en-US" smtClean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课程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介绍</a:t>
            </a:r>
            <a:endParaRPr kumimoji="1"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1081095" y="2141520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algn="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紧跟技术热点，解构前沿如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ChatGLM2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LLaMA2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等大模型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技术</a:t>
            </a:r>
            <a:endParaRPr lang="zh-CN" altLang="en-US" sz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cxnSp>
        <p:nvCxnSpPr>
          <p:cNvPr id="13" name="直接箭头连接符 12"/>
          <p:cNvCxnSpPr/>
          <p:nvPr>
            <p:custDataLst>
              <p:tags r:id="rId3"/>
            </p:custDataLst>
          </p:nvPr>
        </p:nvCxnSpPr>
        <p:spPr>
          <a:xfrm>
            <a:off x="2227871" y="2078873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泪滴形 14"/>
          <p:cNvSpPr/>
          <p:nvPr>
            <p:custDataLst>
              <p:tags r:id="rId4"/>
            </p:custDataLst>
          </p:nvPr>
        </p:nvSpPr>
        <p:spPr>
          <a:xfrm flipH="1">
            <a:off x="4361907" y="1546959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泪滴形 15"/>
          <p:cNvSpPr/>
          <p:nvPr>
            <p:custDataLst>
              <p:tags r:id="rId5"/>
            </p:custDataLst>
          </p:nvPr>
        </p:nvSpPr>
        <p:spPr>
          <a:xfrm>
            <a:off x="6258700" y="1546959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1" name="泪滴形 30"/>
          <p:cNvSpPr/>
          <p:nvPr>
            <p:custDataLst>
              <p:tags r:id="rId6"/>
            </p:custDataLst>
          </p:nvPr>
        </p:nvSpPr>
        <p:spPr>
          <a:xfrm>
            <a:off x="6259280" y="3343982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泪滴形 31"/>
          <p:cNvSpPr/>
          <p:nvPr>
            <p:custDataLst>
              <p:tags r:id="rId7"/>
            </p:custDataLst>
          </p:nvPr>
        </p:nvSpPr>
        <p:spPr>
          <a:xfrm rot="2700000" flipH="1">
            <a:off x="5310884" y="5051675"/>
            <a:ext cx="1536576" cy="1536576"/>
          </a:xfrm>
          <a:prstGeom prst="teardrop">
            <a:avLst/>
          </a:prstGeom>
          <a:gradFill>
            <a:gsLst>
              <a:gs pos="51000">
                <a:schemeClr val="accent4">
                  <a:lumMod val="60000"/>
                  <a:lumOff val="40000"/>
                </a:schemeClr>
              </a:gs>
              <a:gs pos="0">
                <a:schemeClr val="accent4">
                  <a:lumMod val="40000"/>
                  <a:lumOff val="60000"/>
                </a:schemeClr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8"/>
            </p:custDataLst>
          </p:nvPr>
        </p:nvSpPr>
        <p:spPr>
          <a:xfrm>
            <a:off x="1266134" y="3495956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r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丰富师资力量</a:t>
            </a:r>
            <a:endParaRPr lang="zh-CN" altLang="en-US" sz="2000" spc="300">
              <a:solidFill>
                <a:srgbClr val="C00000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1081095" y="3938541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algn="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来自学术圈、企业以及外部开发者等各领域专家，从理论、实践应用进行多维度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解读</a:t>
            </a:r>
            <a:endParaRPr lang="zh-CN" altLang="en-US" sz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cxnSp>
        <p:nvCxnSpPr>
          <p:cNvPr id="20" name="直接箭头连接符 19"/>
          <p:cNvCxnSpPr/>
          <p:nvPr>
            <p:custDataLst>
              <p:tags r:id="rId10"/>
            </p:custDataLst>
          </p:nvPr>
        </p:nvCxnSpPr>
        <p:spPr>
          <a:xfrm>
            <a:off x="2227871" y="3875895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>
            <p:custDataLst>
              <p:tags r:id="rId11"/>
            </p:custDataLst>
          </p:nvPr>
        </p:nvSpPr>
        <p:spPr>
          <a:xfrm>
            <a:off x="2223231" y="5203649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r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助力华为</a:t>
            </a:r>
            <a:r>
              <a:rPr lang="en-US" altLang="zh-CN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ICT</a:t>
            </a:r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大赛</a:t>
            </a:r>
            <a:endParaRPr lang="zh-CN" altLang="en-US" sz="2000" spc="300">
              <a:solidFill>
                <a:srgbClr val="C00000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54" name="文本框 53"/>
          <p:cNvSpPr txBox="1"/>
          <p:nvPr>
            <p:custDataLst>
              <p:tags r:id="rId12"/>
            </p:custDataLst>
          </p:nvPr>
        </p:nvSpPr>
        <p:spPr>
          <a:xfrm>
            <a:off x="2038192" y="5646234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algn="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课程作为第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8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届</a:t>
            </a:r>
            <a:r>
              <a:rPr lang="en-US" altLang="zh-CN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ICT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大赛赋能课程，助力各位选手在比赛中取得优异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成绩</a:t>
            </a:r>
            <a:endParaRPr lang="zh-CN" altLang="en-US" sz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cxnSp>
        <p:nvCxnSpPr>
          <p:cNvPr id="55" name="直接箭头连接符 54"/>
          <p:cNvCxnSpPr/>
          <p:nvPr>
            <p:custDataLst>
              <p:tags r:id="rId13"/>
            </p:custDataLst>
          </p:nvPr>
        </p:nvCxnSpPr>
        <p:spPr>
          <a:xfrm>
            <a:off x="3184968" y="5583588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14"/>
            </p:custDataLst>
          </p:nvPr>
        </p:nvSpPr>
        <p:spPr>
          <a:xfrm flipH="1">
            <a:off x="8041801" y="1698355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l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保姆级</a:t>
            </a:r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教程</a:t>
            </a:r>
            <a:endParaRPr lang="zh-CN" altLang="en-US" sz="2000" spc="300">
              <a:solidFill>
                <a:srgbClr val="C00000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 flipH="1">
            <a:off x="8041801" y="2140940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手把手教你如何构建大模型，带你走通大模型开发到应用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全流程</a:t>
            </a:r>
            <a:endParaRPr lang="zh-CN" altLang="en-US" sz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cxnSp>
        <p:nvCxnSpPr>
          <p:cNvPr id="23" name="直接箭头连接符 22"/>
          <p:cNvCxnSpPr/>
          <p:nvPr>
            <p:custDataLst>
              <p:tags r:id="rId16"/>
            </p:custDataLst>
          </p:nvPr>
        </p:nvCxnSpPr>
        <p:spPr>
          <a:xfrm flipH="1">
            <a:off x="8139251" y="2078293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>
            <p:custDataLst>
              <p:tags r:id="rId17"/>
            </p:custDataLst>
          </p:nvPr>
        </p:nvSpPr>
        <p:spPr>
          <a:xfrm flipH="1">
            <a:off x="8041801" y="3495377"/>
            <a:ext cx="2885213" cy="364277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l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免费学习</a:t>
            </a:r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资源</a:t>
            </a:r>
            <a:endParaRPr lang="zh-CN" altLang="en-US" sz="2000" spc="300">
              <a:solidFill>
                <a:srgbClr val="C00000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18"/>
            </p:custDataLst>
          </p:nvPr>
        </p:nvSpPr>
        <p:spPr>
          <a:xfrm flipH="1">
            <a:off x="8041801" y="3937962"/>
            <a:ext cx="3070251" cy="79062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课程全程免费，课件即代码完全对外</a:t>
            </a:r>
            <a:r>
              <a:rPr lang="zh-CN" altLang="en-US" sz="1200" spc="150">
                <a:solidFill>
                  <a:schemeClr val="tx1">
                    <a:lumMod val="50000"/>
                    <a:lumOff val="50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开源</a:t>
            </a:r>
            <a:endParaRPr lang="zh-CN" altLang="en-US" sz="1200" spc="150">
              <a:solidFill>
                <a:schemeClr val="tx1">
                  <a:lumMod val="50000"/>
                  <a:lumOff val="50000"/>
                </a:schemeClr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cxnSp>
        <p:nvCxnSpPr>
          <p:cNvPr id="64" name="直接箭头连接符 63"/>
          <p:cNvCxnSpPr/>
          <p:nvPr>
            <p:custDataLst>
              <p:tags r:id="rId19"/>
            </p:custDataLst>
          </p:nvPr>
        </p:nvCxnSpPr>
        <p:spPr>
          <a:xfrm flipH="1">
            <a:off x="8139251" y="3875315"/>
            <a:ext cx="179992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菱形 69"/>
          <p:cNvSpPr/>
          <p:nvPr>
            <p:custDataLst>
              <p:tags r:id="rId20"/>
            </p:custDataLst>
          </p:nvPr>
        </p:nvSpPr>
        <p:spPr>
          <a:xfrm>
            <a:off x="5832938" y="3003487"/>
            <a:ext cx="491889" cy="491889"/>
          </a:xfrm>
          <a:prstGeom prst="diamond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 descr="343435383038363b343532323339383bd6b4d0d0cad6b6ce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6706796" y="3791497"/>
            <a:ext cx="641545" cy="64154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5" name="图片 24" descr="343435383038363b343532323338393bbacfd7f7bbfad6c6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5712575" y="5453366"/>
            <a:ext cx="733194" cy="73319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7" name="图片 26" descr="343435383036303b343532343134393bcdb7c4d4b7e7b1a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>
            <a:fillRect/>
          </a:stretch>
        </p:blipFill>
        <p:spPr>
          <a:xfrm>
            <a:off x="6684174" y="1972433"/>
            <a:ext cx="685629" cy="685629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8" name="图片 27" descr="343435383036303b343532343136323bcfeec4bfc9fac3fcd6dcc6da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/>
          <a:stretch>
            <a:fillRect/>
          </a:stretch>
        </p:blipFill>
        <p:spPr>
          <a:xfrm>
            <a:off x="4801301" y="1986354"/>
            <a:ext cx="657787" cy="65778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grpSp>
        <p:nvGrpSpPr>
          <p:cNvPr id="48" name="组合 47"/>
          <p:cNvGrpSpPr/>
          <p:nvPr/>
        </p:nvGrpSpPr>
        <p:grpSpPr>
          <a:xfrm>
            <a:off x="4361760" y="3344082"/>
            <a:ext cx="1536271" cy="1536271"/>
            <a:chOff x="6011" y="3563"/>
            <a:chExt cx="2720" cy="2720"/>
          </a:xfrm>
        </p:grpSpPr>
        <p:sp>
          <p:nvSpPr>
            <p:cNvPr id="17" name="泪滴形 16"/>
            <p:cNvSpPr/>
            <p:nvPr>
              <p:custDataLst>
                <p:tags r:id="rId33"/>
              </p:custDataLst>
            </p:nvPr>
          </p:nvSpPr>
          <p:spPr>
            <a:xfrm flipH="1">
              <a:off x="6011" y="3563"/>
              <a:ext cx="2721" cy="2721"/>
            </a:xfrm>
            <a:prstGeom prst="teardrop">
              <a:avLst/>
            </a:prstGeom>
            <a:gradFill>
              <a:gsLst>
                <a:gs pos="51000">
                  <a:schemeClr val="accent4">
                    <a:lumMod val="60000"/>
                    <a:lumOff val="40000"/>
                  </a:schemeClr>
                </a:gs>
                <a:gs pos="0">
                  <a:schemeClr val="accent4">
                    <a:lumMod val="40000"/>
                    <a:lumOff val="60000"/>
                  </a:schemeClr>
                </a:gs>
                <a:gs pos="100000">
                  <a:schemeClr val="accent4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5" name="图片 4" descr="343435383234323b333633323432333b4eba"/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6652" y="4071"/>
              <a:ext cx="1440" cy="1440"/>
            </a:xfrm>
            <a:prstGeom prst="rect">
              <a:avLst/>
            </a:prstGeom>
            <a:effectLst>
              <a:reflection blurRad="6350" stA="52000" endA="300" endPos="35000" dir="5400000" sy="-100000" algn="bl" rotWithShape="0"/>
            </a:effectLst>
          </p:spPr>
        </p:pic>
      </p:grpSp>
      <p:sp>
        <p:nvSpPr>
          <p:cNvPr id="49" name="文本框 48"/>
          <p:cNvSpPr txBox="1"/>
          <p:nvPr>
            <p:custDataLst>
              <p:tags r:id="rId36"/>
            </p:custDataLst>
          </p:nvPr>
        </p:nvSpPr>
        <p:spPr>
          <a:xfrm flipH="1">
            <a:off x="2227580" y="1713865"/>
            <a:ext cx="1974850" cy="364490"/>
          </a:xfrm>
          <a:prstGeom prst="rect">
            <a:avLst/>
          </a:prstGeom>
          <a:noFill/>
        </p:spPr>
        <p:txBody>
          <a:bodyPr wrap="square" bIns="0" rtlCol="0">
            <a:normAutofit/>
          </a:bodyPr>
          <a:p>
            <a:pPr algn="l"/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前沿技术</a:t>
            </a:r>
            <a:r>
              <a:rPr lang="zh-CN" altLang="en-US" sz="2000" spc="300">
                <a:solidFill>
                  <a:srgbClr val="C00000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解读</a:t>
            </a:r>
            <a:endParaRPr lang="zh-CN" altLang="en-US" sz="2000" spc="300">
              <a:solidFill>
                <a:srgbClr val="C00000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139508" y="897255"/>
            <a:ext cx="9917430" cy="359410"/>
            <a:chOff x="1543" y="1270"/>
            <a:chExt cx="15618" cy="566"/>
          </a:xfrm>
        </p:grpSpPr>
        <p:sp>
          <p:nvSpPr>
            <p:cNvPr id="51" name="圆角矩形 50"/>
            <p:cNvSpPr/>
            <p:nvPr/>
          </p:nvSpPr>
          <p:spPr>
            <a:xfrm>
              <a:off x="1543" y="1270"/>
              <a:ext cx="4967" cy="56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大模型专题第二期课程</a:t>
              </a:r>
              <a:endParaRPr lang="zh-CN" altLang="en-US" sz="1600"/>
            </a:p>
          </p:txBody>
        </p:sp>
        <p:sp>
          <p:nvSpPr>
            <p:cNvPr id="52" name="圆角矩形 51"/>
            <p:cNvSpPr/>
            <p:nvPr>
              <p:custDataLst>
                <p:tags r:id="rId37"/>
              </p:custDataLst>
            </p:nvPr>
          </p:nvSpPr>
          <p:spPr>
            <a:xfrm>
              <a:off x="6869" y="1270"/>
              <a:ext cx="4967" cy="56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/>
                <a:t>b</a:t>
              </a:r>
              <a:r>
                <a:rPr lang="zh-CN" altLang="en-US" sz="1600"/>
                <a:t>站</a:t>
              </a:r>
              <a:r>
                <a:rPr lang="en-US" altLang="zh-CN" sz="1600"/>
                <a:t>MindSpore</a:t>
              </a:r>
              <a:r>
                <a:rPr lang="zh-CN" altLang="en-US" sz="1600"/>
                <a:t>官方</a:t>
              </a:r>
              <a:r>
                <a:rPr lang="zh-CN" altLang="en-US" sz="1600"/>
                <a:t>直播间</a:t>
              </a:r>
              <a:endParaRPr lang="zh-CN" altLang="en-US" sz="1600"/>
            </a:p>
          </p:txBody>
        </p:sp>
        <p:sp>
          <p:nvSpPr>
            <p:cNvPr id="56" name="圆角矩形 55"/>
            <p:cNvSpPr/>
            <p:nvPr>
              <p:custDataLst>
                <p:tags r:id="rId38"/>
              </p:custDataLst>
            </p:nvPr>
          </p:nvSpPr>
          <p:spPr>
            <a:xfrm>
              <a:off x="12195" y="1270"/>
              <a:ext cx="4967" cy="567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/>
                <a:t>双周六</a:t>
              </a:r>
              <a:r>
                <a:rPr lang="en-US" altLang="zh-CN" sz="1600"/>
                <a:t> 14</a:t>
              </a:r>
              <a:r>
                <a:rPr lang="zh-CN" altLang="en-US" sz="1600"/>
                <a:t>：</a:t>
              </a:r>
              <a:r>
                <a:rPr lang="en-US" altLang="zh-CN" sz="1600"/>
                <a:t>00-15</a:t>
              </a:r>
              <a:r>
                <a:rPr lang="zh-CN" altLang="en-US" sz="1600"/>
                <a:t>：</a:t>
              </a:r>
              <a:r>
                <a:rPr lang="en-US" altLang="zh-CN" sz="1600"/>
                <a:t>30</a:t>
              </a:r>
              <a:endParaRPr lang="en-US" altLang="zh-CN" sz="1600"/>
            </a:p>
          </p:txBody>
        </p:sp>
      </p:grpSp>
    </p:spTree>
    <p:custDataLst>
      <p:tags r:id="rId39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Introduction of Positional Embedding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125855" y="982980"/>
            <a:ext cx="10080625" cy="4944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位置信息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的表示有很多种，如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absolute positional embeddings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原理：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对于第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个位置的向量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，添加位置向量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（仅依赖于位置编号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），得到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+p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应用模型：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sinusoidal positional embedding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Transformer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learn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ed absolute positional embedding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BERT/RoBERTa/GPT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relative positional embeddings: 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原理：对于第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个和第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个位置的向量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zh-CN" altLang="en-US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</a:t>
            </a:r>
            <a:r>
              <a:rPr lang="en-US" altLang="zh-CN" sz="160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，将相对位置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m-n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的信息添加到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self-attention matrix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举例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应用模型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T5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lvl="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rotary positional embeddings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原理：使用旋转矩阵对绝对位置进行编码，并同时在自注意力公式中引入了显式的相对位置依赖。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应用模型：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PaLM/GPT-Neo/GPT-J/LLaMa1&amp;2/ChatGLM1&amp;2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Sinusoidal Positional Embedding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25855" y="982980"/>
            <a:ext cx="1008062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sine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cosine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函数计算每个位置的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positional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embedding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可以反应相对位置信息；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模型可以接受不同长度的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缺点：数值为固定值，无法参与学习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ts val="344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图片 4" descr="transformer_positional_encoding_examp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170" y="3912870"/>
            <a:ext cx="7116445" cy="19767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68388" y="3913160"/>
            <a:ext cx="4227590" cy="20426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>
                <p:custDataLst>
                  <p:tags r:id="rId6"/>
                </p:custDataLst>
              </p:nvPr>
            </p:nvSpPr>
            <p:spPr>
              <a:xfrm>
                <a:off x="8095615" y="1887220"/>
                <a:ext cx="4053840" cy="16948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6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𝑝𝑜𝑠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10000</m:t>
                                      </m:r>
                                    </m:e>
                                    <m:sup>
                                      <m:f>
                                        <m:fPr>
                                          <m:ctrlP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𝑚𝑜𝑑𝑒𝑙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1600" b="0" dirty="0"/>
              </a:p>
              <a:p>
                <a:endParaRPr lang="en-US" altLang="zh-CN" sz="16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</a:rPr>
                                        <m:t>𝑚𝑜𝑑𝑒𝑙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600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7"/>
                </p:custDataLst>
              </p:nvPr>
            </p:nvSpPr>
            <p:spPr>
              <a:xfrm>
                <a:off x="8095615" y="1887220"/>
                <a:ext cx="4053840" cy="169481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1184910" y="6152515"/>
            <a:ext cx="6096000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Reference: The Illustrated Transformer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L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earned Position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al Embedding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25855" y="982980"/>
            <a:ext cx="1008062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将表示位置的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 ids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放入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nn.Embedding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，获取大小为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hidden size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positional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embedding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优点：可以随模型训练进行参数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更新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缺点：可扩展性差，只能表征在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max_seq_length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以内的位置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ts val="344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 descr="bert-embedding-modifi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595" y="2393315"/>
            <a:ext cx="8516620" cy="42195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389" b="206"/>
          <a:stretch>
            <a:fillRect/>
          </a:stretch>
        </p:blipFill>
        <p:spPr>
          <a:xfrm>
            <a:off x="6790690" y="1805305"/>
            <a:ext cx="5069205" cy="370649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Relativ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e Position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al Embedding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4"/>
            </p:custDataLst>
          </p:nvPr>
        </p:nvSpPr>
        <p:spPr>
          <a:xfrm>
            <a:off x="1125855" y="982980"/>
            <a:ext cx="10080625" cy="9734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在计算自注意力分数时，在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query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key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dot product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，以及最终注意力权重和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value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矩阵乘时，分别额外添加一个表示位置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和位置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相对位置信息的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bias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，仅依赖于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m-n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125855" y="1996440"/>
            <a:ext cx="43719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可以直观记录词语的相对位置信息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模型可接受不同长度的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742950" lvl="1" indent="-2857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训练和推理速度慢（尤其是长序列的时候）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29310" y="4214495"/>
            <a:ext cx="4668520" cy="1663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400040" y="4484370"/>
            <a:ext cx="1390650" cy="11239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58545" y="5935980"/>
            <a:ext cx="73914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Relative Positional Encoding for Transformers with Linear Complexity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Self-Attention with Relative Position Representations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Train Short, Test Long: Attention with Linear Biases Enables Input Length Extrapolation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 - 2D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case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25855" y="5935980"/>
            <a:ext cx="739140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Embeddings: Combining Absolute and Relative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RoFormer: Enhanced Transformer with Rotary Position Embedding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125855" y="982980"/>
                <a:ext cx="10080625" cy="2296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ts val="3440"/>
                  </a:lnSpc>
                </a:pP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以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2D word vector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为例，第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个位置的词语可以用一个二维的向量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en-US" altLang="zh-CN" sz="1600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表示，我们将它的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query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key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向量在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2D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平面上进行逆时针旋转，旋转角度取决于位置索引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285750" indent="-285750" algn="l">
                  <a:lnSpc>
                    <a:spcPts val="344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单词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在第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0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位，不进行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旋转</a:t>
                </a:r>
                <a:endPara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285750" indent="-285750" algn="l">
                  <a:lnSpc>
                    <a:spcPts val="344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solidFill>
                      <a:schemeClr val="bg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The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dog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：单词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在第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1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位，旋转角度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endParaRPr lang="en-US" altLang="zh-CN" sz="1600" i="1" dirty="0" smtClean="0">
                  <a:latin typeface="Cambria Math" panose="02040503050406030204" pitchFamily="18" charset="0"/>
                  <a:ea typeface="微软雅黑" panose="020B0503020204020204" pitchFamily="34" charset="-122"/>
                  <a:cs typeface="Cambria Math" panose="02040503050406030204" pitchFamily="18" charset="0"/>
                  <a:sym typeface="+mn-ea"/>
                </a:endParaRPr>
              </a:p>
              <a:p>
                <a:pPr marL="285750" indent="-285750" algn="l">
                  <a:lnSpc>
                    <a:spcPts val="344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solidFill>
                      <a:schemeClr val="bg2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The pig chased the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 dog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：单词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dog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在第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位，旋转角度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4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endPara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125855" y="982980"/>
                <a:ext cx="10080625" cy="229679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4380" y="3803650"/>
            <a:ext cx="6419850" cy="825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2198370" y="4508500"/>
                <a:ext cx="2413000" cy="532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ts val="3440"/>
                  </a:lnSpc>
                </a:pP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旋转角度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endParaRPr lang="en-US" altLang="zh-CN" sz="1600" i="1" dirty="0" smtClean="0"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370" y="4508500"/>
                <a:ext cx="2413000" cy="5321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4103370" y="4508500"/>
            <a:ext cx="24130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query, key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的运算权重</a:t>
            </a:r>
            <a:endParaRPr lang="zh-CN" altLang="en-US" sz="1400" i="1" dirty="0" smtClean="0">
              <a:latin typeface="微软雅黑" panose="020B0503020204020204" pitchFamily="34" charset="-122"/>
              <a:ea typeface="微软雅黑" panose="020B0503020204020204" pitchFamily="34" charset="-122"/>
              <a:cs typeface="Cambria Math" panose="02040503050406030204" pitchFamily="18" charset="0"/>
              <a:sym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033395" y="3329305"/>
            <a:ext cx="804545" cy="6648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1123950" y="5264150"/>
                <a:ext cx="8006715" cy="532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ts val="3440"/>
                  </a:lnSpc>
                </a:pP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这样在计算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en-US" altLang="zh-CN" sz="1600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和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x</a:t>
                </a:r>
                <a:r>
                  <a:rPr lang="en-US" altLang="zh-CN" sz="1600" baseline="-250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n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query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key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的点积时，结果仅和</a:t>
                </a:r>
                <a:r>
                  <a:rPr lang="en-US" altLang="zh-CN" sz="1600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(m-n)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  <a:sym typeface="+mn-ea"/>
                      </a:rPr>
                      <m:t>𝜃</m:t>
                    </m:r>
                  </m:oMath>
                </a14:m>
                <a:r>
                  <a:rPr lang="zh-CN" altLang="en-US" sz="16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有关</a:t>
                </a:r>
                <a:r>
                  <a:rPr lang="zh-CN" altLang="en-US" sz="1600" dirty="0" smtClean="0">
                    <a:latin typeface="+mn-ea"/>
                    <a:cs typeface="+mn-ea"/>
                    <a:sym typeface="+mn-ea"/>
                  </a:rPr>
                  <a:t>，而非</a:t>
                </a:r>
                <a:r>
                  <a:rPr lang="en-US" altLang="zh-CN" sz="1600" dirty="0" smtClean="0">
                    <a:latin typeface="+mn-ea"/>
                    <a:cs typeface="+mn-ea"/>
                    <a:sym typeface="+mn-ea"/>
                  </a:rPr>
                  <a:t>m</a:t>
                </a:r>
                <a:r>
                  <a:rPr lang="zh-CN" altLang="en-US" sz="1600" dirty="0" smtClean="0">
                    <a:latin typeface="+mn-ea"/>
                    <a:cs typeface="+mn-ea"/>
                    <a:sym typeface="+mn-ea"/>
                  </a:rPr>
                  <a:t>或</a:t>
                </a:r>
                <a:r>
                  <a:rPr lang="en-US" altLang="zh-CN" sz="1600" dirty="0" smtClean="0">
                    <a:latin typeface="+mn-ea"/>
                    <a:cs typeface="+mn-ea"/>
                    <a:sym typeface="+mn-ea"/>
                  </a:rPr>
                  <a:t>n</a:t>
                </a:r>
                <a:endParaRPr lang="en-US" altLang="zh-CN" sz="1600" dirty="0" smtClean="0">
                  <a:latin typeface="+mn-ea"/>
                  <a:cs typeface="+mn-ea"/>
                  <a:sym typeface="+mn-ea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5264150"/>
                <a:ext cx="8006715" cy="53213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文本框 74"/>
          <p:cNvSpPr txBox="1"/>
          <p:nvPr>
            <p:custDataLst>
              <p:tags r:id="rId12"/>
            </p:custDataLst>
          </p:nvPr>
        </p:nvSpPr>
        <p:spPr>
          <a:xfrm>
            <a:off x="9034145" y="1948815"/>
            <a:ext cx="295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pig chased the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7759700" y="1659255"/>
            <a:ext cx="3747770" cy="3333750"/>
            <a:chOff x="9248" y="2759"/>
            <a:chExt cx="5902" cy="5250"/>
          </a:xfrm>
        </p:grpSpPr>
        <p:grpSp>
          <p:nvGrpSpPr>
            <p:cNvPr id="77" name="组合 76"/>
            <p:cNvGrpSpPr/>
            <p:nvPr/>
          </p:nvGrpSpPr>
          <p:grpSpPr>
            <a:xfrm>
              <a:off x="9248" y="2759"/>
              <a:ext cx="5902" cy="5251"/>
              <a:chOff x="9248" y="2759"/>
              <a:chExt cx="5902" cy="5251"/>
            </a:xfrm>
          </p:grpSpPr>
          <p:cxnSp>
            <p:nvCxnSpPr>
              <p:cNvPr id="78" name="直接箭头连接符 77"/>
              <p:cNvCxnSpPr/>
              <p:nvPr>
                <p:custDataLst>
                  <p:tags r:id="rId13"/>
                </p:custDataLst>
              </p:nvPr>
            </p:nvCxnSpPr>
            <p:spPr>
              <a:xfrm flipV="1">
                <a:off x="10020" y="7322"/>
                <a:ext cx="4250" cy="1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/>
              <p:cNvCxnSpPr/>
              <p:nvPr>
                <p:custDataLst>
                  <p:tags r:id="rId14"/>
                </p:custDataLst>
              </p:nvPr>
            </p:nvCxnSpPr>
            <p:spPr>
              <a:xfrm flipV="1">
                <a:off x="10030" y="3532"/>
                <a:ext cx="0" cy="380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80" name="文本框 79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14440" y="6983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文本框 80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9675" y="2759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文本框 81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248" y="7322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3" name="任意多边形 82"/>
            <p:cNvSpPr/>
            <p:nvPr>
              <p:custDataLst>
                <p:tags r:id="rId18"/>
              </p:custDataLst>
            </p:nvPr>
          </p:nvSpPr>
          <p:spPr>
            <a:xfrm rot="19800000">
              <a:off x="10124" y="6880"/>
              <a:ext cx="1383" cy="299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892" h="196">
                  <a:moveTo>
                    <a:pt x="0" y="0"/>
                  </a:moveTo>
                  <a:lnTo>
                    <a:pt x="892" y="0"/>
                  </a:lnTo>
                  <a:lnTo>
                    <a:pt x="889" y="18"/>
                  </a:lnTo>
                  <a:cubicBezTo>
                    <a:pt x="881" y="75"/>
                    <a:pt x="869" y="132"/>
                    <a:pt x="853" y="188"/>
                  </a:cubicBezTo>
                  <a:lnTo>
                    <a:pt x="851" y="1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右箭头 83"/>
            <p:cNvSpPr/>
            <p:nvPr>
              <p:custDataLst>
                <p:tags r:id="rId19"/>
              </p:custDataLst>
            </p:nvPr>
          </p:nvSpPr>
          <p:spPr>
            <a:xfrm rot="19680000">
              <a:off x="9751" y="6204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>
              <p:custDataLst>
                <p:tags r:id="rId20"/>
              </p:custDataLst>
            </p:nvPr>
          </p:nvSpPr>
          <p:spPr>
            <a:xfrm rot="16920000">
              <a:off x="10142" y="6671"/>
              <a:ext cx="703" cy="613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703" h="613">
                  <a:moveTo>
                    <a:pt x="0" y="0"/>
                  </a:moveTo>
                  <a:lnTo>
                    <a:pt x="703" y="0"/>
                  </a:lnTo>
                  <a:lnTo>
                    <a:pt x="701" y="14"/>
                  </a:lnTo>
                  <a:cubicBezTo>
                    <a:pt x="667" y="254"/>
                    <a:pt x="530" y="469"/>
                    <a:pt x="329" y="603"/>
                  </a:cubicBezTo>
                  <a:lnTo>
                    <a:pt x="312" y="6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6" name="右箭头 85"/>
            <p:cNvSpPr/>
            <p:nvPr>
              <p:custDataLst>
                <p:tags r:id="rId21"/>
              </p:custDataLst>
            </p:nvPr>
          </p:nvSpPr>
          <p:spPr>
            <a:xfrm rot="17100000">
              <a:off x="8685" y="5426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右箭头 86"/>
            <p:cNvSpPr/>
            <p:nvPr>
              <p:custDataLst>
                <p:tags r:id="rId22"/>
              </p:custDataLst>
            </p:nvPr>
          </p:nvSpPr>
          <p:spPr>
            <a:xfrm rot="20580000">
              <a:off x="9974" y="6627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文本框 87"/>
                <p:cNvSpPr txBox="1"/>
                <p:nvPr>
                  <p:custDataLst>
                    <p:tags r:id="rId23"/>
                  </p:custDataLst>
                </p:nvPr>
              </p:nvSpPr>
              <p:spPr>
                <a:xfrm>
                  <a:off x="10385" y="6161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indent="0" algn="l" fontAlgn="auto">
                    <a:lnSpc>
                      <a:spcPct val="100000"/>
                    </a:lnSpc>
                  </a:pPr>
                  <a:r>
                    <a:rPr lang="en-US" altLang="zh-CN" sz="1600" b="1" dirty="0" smtClean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Cambria Math" panose="02040503050406030204" pitchFamily="18" charset="0"/>
                    </a:rPr>
                    <a:t>4</a:t>
                  </a:r>
                  <a14:m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𝜽</m:t>
                      </m:r>
                    </m:oMath>
                  </a14:m>
                  <a:endParaRPr lang="en-US" altLang="zh-CN" sz="1600" b="1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88" name="文本框 8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4"/>
                  </p:custDataLst>
                </p:nvPr>
              </p:nvSpPr>
              <p:spPr>
                <a:xfrm>
                  <a:off x="10385" y="6161"/>
                  <a:ext cx="800" cy="531"/>
                </a:xfrm>
                <a:prstGeom prst="rect">
                  <a:avLst/>
                </a:prstGeom>
                <a:blipFill rotWithShape="1">
                  <a:blip r:embed="rId2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文本框 88"/>
                <p:cNvSpPr txBox="1"/>
                <p:nvPr>
                  <p:custDataLst>
                    <p:tags r:id="rId26"/>
                  </p:custDataLst>
                </p:nvPr>
              </p:nvSpPr>
              <p:spPr>
                <a:xfrm>
                  <a:off x="11598" y="6227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indent="0" algn="l" fontAlgn="auto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1600" b="1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89" name="文本框 8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27"/>
                  </p:custDataLst>
                </p:nvPr>
              </p:nvSpPr>
              <p:spPr>
                <a:xfrm>
                  <a:off x="11598" y="6227"/>
                  <a:ext cx="800" cy="531"/>
                </a:xfrm>
                <a:prstGeom prst="rect">
                  <a:avLst/>
                </a:prstGeom>
                <a:blipFill rotWithShape="1">
                  <a:blip r:embed="rId2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文本框 89"/>
          <p:cNvSpPr txBox="1"/>
          <p:nvPr>
            <p:custDataLst>
              <p:tags r:id="rId29"/>
            </p:custDataLst>
          </p:nvPr>
        </p:nvSpPr>
        <p:spPr>
          <a:xfrm>
            <a:off x="10639425" y="368998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>
            <p:custDataLst>
              <p:tags r:id="rId30"/>
            </p:custDataLst>
          </p:nvPr>
        </p:nvSpPr>
        <p:spPr>
          <a:xfrm>
            <a:off x="10356215" y="3038475"/>
            <a:ext cx="115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 - 2D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case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25855" y="982980"/>
            <a:ext cx="1008062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优点：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计算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self-attention q,k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点积时，保留了词语的相对位置信息（不会因词语的绝对位置发生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改变）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buFont typeface="+mj-lt"/>
              <a:buAutoNum type="arabicPeriod"/>
            </a:pP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前面位置的positional embedding不受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后续新增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的影响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easier to cache</a:t>
            </a:r>
            <a:r>
              <a:rPr 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token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之间的依赖会随着相对距离的增长而逐步衰减（符合认知，距离越远的词普遍关联不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大）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125855" y="5935980"/>
            <a:ext cx="739140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Embeddings: Combining Absolute and Relative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RoFormer: Enhanced Transformer with Rotary Position Embedding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370955" y="2643505"/>
            <a:ext cx="5702300" cy="33407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490720" y="2604770"/>
            <a:ext cx="1880235" cy="1635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191635" y="4160520"/>
            <a:ext cx="2070735" cy="1844040"/>
          </a:xfrm>
          <a:prstGeom prst="rect">
            <a:avLst/>
          </a:prstGeom>
        </p:spPr>
      </p:pic>
      <p:sp>
        <p:nvSpPr>
          <p:cNvPr id="102" name="文本框 101"/>
          <p:cNvSpPr txBox="1"/>
          <p:nvPr>
            <p:custDataLst>
              <p:tags r:id="rId10"/>
            </p:custDataLst>
          </p:nvPr>
        </p:nvSpPr>
        <p:spPr>
          <a:xfrm>
            <a:off x="1168400" y="4709795"/>
            <a:ext cx="29502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upon the time, the 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sz="1600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>
            <p:custDataLst>
              <p:tags r:id="rId11"/>
            </p:custDataLst>
          </p:nvPr>
        </p:nvSpPr>
        <p:spPr>
          <a:xfrm>
            <a:off x="1121410" y="3060700"/>
            <a:ext cx="29502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sz="1600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 - general 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form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125855" y="982980"/>
                <a:ext cx="10080625" cy="1198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将单词的词向量大小设定为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的倍数</a:t>
                </a:r>
                <a:endPara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marL="285750" indent="-285750" algn="l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第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个位置的词向量在第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i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组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2D sub-space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（即向量中的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2i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2i+1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元素）的旋转角度为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m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</m:ctrlPr>
                      </m:sSubPr>
                      <m:e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𝜃</m:t>
                        </m:r>
                      </m:e>
                      <m:sub>
                        <m:r>
                          <a:rPr lang="en-US" altLang="zh-CN" sz="16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  <a:sym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与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i</a:t>
                </a:r>
                <a:r>
                  <a:rPr lang="zh-CN" altLang="en-US" sz="1600" dirty="0" smtClean="0">
                    <a:latin typeface="Cambria Math" panose="02040503050406030204" pitchFamily="18" charset="0"/>
                    <a:ea typeface="微软雅黑" panose="020B0503020204020204" pitchFamily="34" charset="-122"/>
                    <a:cs typeface="Cambria Math" panose="02040503050406030204" pitchFamily="18" charset="0"/>
                    <a:sym typeface="+mn-ea"/>
                  </a:rPr>
                  <a:t>以及词向量的</a:t>
                </a:r>
                <a:r>
                  <a:rPr lang="en-US" altLang="zh-CN" sz="1600" dirty="0" smtClean="0">
                    <a:latin typeface="+mn-ea"/>
                    <a:cs typeface="+mn-ea"/>
                    <a:sym typeface="+mn-ea"/>
                  </a:rPr>
                  <a:t>hidden size</a:t>
                </a:r>
                <a:r>
                  <a:rPr lang="zh-CN" altLang="en-US" sz="1600" dirty="0" smtClean="0">
                    <a:latin typeface="+mn-ea"/>
                    <a:cs typeface="+mn-ea"/>
                    <a:sym typeface="+mn-ea"/>
                  </a:rPr>
                  <a:t>有关</a:t>
                </a:r>
                <a:endParaRPr lang="zh-CN" altLang="en-US" sz="1600" dirty="0" smtClean="0">
                  <a:latin typeface="+mn-ea"/>
                  <a:cs typeface="+mn-ea"/>
                  <a:sym typeface="+mn-ea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1125855" y="982980"/>
                <a:ext cx="10080625" cy="11988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125855" y="5935980"/>
            <a:ext cx="739140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Rotary Positional Embeddings: Combining Absolute and Relative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RoFormer: Enhanced Transformer with Rotary Position Embedding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70655" y="1999615"/>
            <a:ext cx="7041515" cy="39890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503170" y="4121150"/>
            <a:ext cx="1314450" cy="254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Rotary Positional Embedding</a:t>
            </a:r>
            <a:endParaRPr kumimoji="1"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125855" y="982980"/>
            <a:ext cx="100806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dirty="0" smtClean="0">
                <a:latin typeface="+mn-ea"/>
                <a:cs typeface="+mn-ea"/>
                <a:sym typeface="+mn-ea"/>
              </a:rPr>
              <a:t>代码</a:t>
            </a:r>
            <a:r>
              <a:rPr lang="zh-CN" altLang="en-US" sz="1600" dirty="0" smtClean="0">
                <a:latin typeface="+mn-ea"/>
                <a:cs typeface="+mn-ea"/>
                <a:sym typeface="+mn-ea"/>
              </a:rPr>
              <a:t>实现</a:t>
            </a:r>
            <a:endParaRPr lang="zh-CN" altLang="en-US" sz="1600" dirty="0" smtClean="0">
              <a:latin typeface="+mn-ea"/>
              <a:cs typeface="+mn-ea"/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125855" y="6235065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https://github.com/mindspore-lab/mindnlp/blob/master/mindnlp/models/glm/chatglm.py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51505" y="809625"/>
            <a:ext cx="5803900" cy="54273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ts val="3440"/>
              </a:lnSpc>
            </a:pP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Model Architecture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Model Architecture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125855" y="6235065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https://github.com/mindspore-lab/mindnlp/blob/master/mindnlp/models/glm/chatglm.py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0600" y="3321050"/>
            <a:ext cx="4030980" cy="1414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arrange the order of layer normalization and the residual connection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43320" y="901700"/>
            <a:ext cx="4768850" cy="50546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讲师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阵容</a:t>
            </a:r>
            <a:endParaRPr kumimoji="1"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pic>
        <p:nvPicPr>
          <p:cNvPr id="3" name="图片 2" descr="孙显"/>
          <p:cNvPicPr>
            <a:picLocks noChangeAspect="1"/>
          </p:cNvPicPr>
          <p:nvPr/>
        </p:nvPicPr>
        <p:blipFill>
          <a:blip r:embed="rId2"/>
          <a:srcRect l="2475" t="5861" b="25897"/>
          <a:stretch>
            <a:fillRect/>
          </a:stretch>
        </p:blipFill>
        <p:spPr>
          <a:xfrm>
            <a:off x="1184910" y="1464310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70" h="7370">
                <a:moveTo>
                  <a:pt x="3685" y="0"/>
                </a:moveTo>
                <a:cubicBezTo>
                  <a:pt x="5704" y="0"/>
                  <a:pt x="7344" y="1624"/>
                  <a:pt x="7370" y="3637"/>
                </a:cubicBezTo>
                <a:lnTo>
                  <a:pt x="7370" y="3673"/>
                </a:lnTo>
                <a:lnTo>
                  <a:pt x="7370" y="3697"/>
                </a:lnTo>
                <a:lnTo>
                  <a:pt x="7370" y="3733"/>
                </a:lnTo>
                <a:cubicBezTo>
                  <a:pt x="7344" y="5746"/>
                  <a:pt x="5704" y="7370"/>
                  <a:pt x="3685" y="7370"/>
                </a:cubicBezTo>
                <a:cubicBezTo>
                  <a:pt x="1650" y="7370"/>
                  <a:pt x="0" y="5720"/>
                  <a:pt x="0" y="3685"/>
                </a:cubicBezTo>
                <a:cubicBezTo>
                  <a:pt x="0" y="1650"/>
                  <a:pt x="1650" y="0"/>
                  <a:pt x="3685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7" name="图片 6" descr="面壁-龚柏涛"/>
          <p:cNvPicPr>
            <a:picLocks noChangeAspect="1"/>
          </p:cNvPicPr>
          <p:nvPr/>
        </p:nvPicPr>
        <p:blipFill>
          <a:blip r:embed="rId3"/>
          <a:srcRect l="1122" r="1023" b="26502"/>
          <a:stretch>
            <a:fillRect/>
          </a:stretch>
        </p:blipFill>
        <p:spPr>
          <a:xfrm>
            <a:off x="3813810" y="1464310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937" h="7937">
                <a:moveTo>
                  <a:pt x="3969" y="0"/>
                </a:moveTo>
                <a:cubicBezTo>
                  <a:pt x="6160" y="0"/>
                  <a:pt x="7937" y="1777"/>
                  <a:pt x="7937" y="3969"/>
                </a:cubicBezTo>
                <a:cubicBezTo>
                  <a:pt x="7937" y="6160"/>
                  <a:pt x="6160" y="7937"/>
                  <a:pt x="3969" y="7937"/>
                </a:cubicBezTo>
                <a:cubicBezTo>
                  <a:pt x="1777" y="7937"/>
                  <a:pt x="0" y="6160"/>
                  <a:pt x="0" y="3969"/>
                </a:cubicBezTo>
                <a:cubicBezTo>
                  <a:pt x="0" y="1777"/>
                  <a:pt x="1777" y="0"/>
                  <a:pt x="3969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10" name="图片 9" descr="周汝霖"/>
          <p:cNvPicPr>
            <a:picLocks noChangeAspect="1"/>
          </p:cNvPicPr>
          <p:nvPr/>
        </p:nvPicPr>
        <p:blipFill>
          <a:blip r:embed="rId4"/>
          <a:srcRect l="15879" t="5231" r="15879" b="26527"/>
          <a:stretch>
            <a:fillRect/>
          </a:stretch>
        </p:blipFill>
        <p:spPr>
          <a:xfrm>
            <a:off x="6442710" y="1464310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7370" h="7370">
                <a:moveTo>
                  <a:pt x="3685" y="0"/>
                </a:moveTo>
                <a:cubicBezTo>
                  <a:pt x="5720" y="0"/>
                  <a:pt x="7370" y="1650"/>
                  <a:pt x="7370" y="3685"/>
                </a:cubicBezTo>
                <a:cubicBezTo>
                  <a:pt x="7370" y="5720"/>
                  <a:pt x="5720" y="7370"/>
                  <a:pt x="3685" y="7370"/>
                </a:cubicBezTo>
                <a:cubicBezTo>
                  <a:pt x="1650" y="7370"/>
                  <a:pt x="0" y="5720"/>
                  <a:pt x="0" y="3685"/>
                </a:cubicBezTo>
                <a:cubicBezTo>
                  <a:pt x="0" y="1650"/>
                  <a:pt x="1650" y="0"/>
                  <a:pt x="3685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26" name="图片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1755" t="3329" r="7140" b="19207"/>
          <a:stretch>
            <a:fillRect/>
          </a:stretch>
        </p:blipFill>
        <p:spPr>
          <a:xfrm>
            <a:off x="1184910" y="4298315"/>
            <a:ext cx="1375410" cy="13754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504" h="8504">
                <a:moveTo>
                  <a:pt x="4252" y="0"/>
                </a:moveTo>
                <a:cubicBezTo>
                  <a:pt x="6600" y="0"/>
                  <a:pt x="8504" y="1904"/>
                  <a:pt x="8504" y="4252"/>
                </a:cubicBezTo>
                <a:cubicBezTo>
                  <a:pt x="8504" y="6600"/>
                  <a:pt x="6600" y="8504"/>
                  <a:pt x="4252" y="8504"/>
                </a:cubicBezTo>
                <a:cubicBezTo>
                  <a:pt x="1904" y="8504"/>
                  <a:pt x="0" y="6600"/>
                  <a:pt x="0" y="4252"/>
                </a:cubicBezTo>
                <a:cubicBezTo>
                  <a:pt x="0" y="1904"/>
                  <a:pt x="1904" y="0"/>
                  <a:pt x="4252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29" name="图片 1" descr="C:\Users\cloud\AppData\Roaming\LarkShell\sdk_storage\cfd9885678c2193e1018e8fbfb6e18fb\resources\images\img_v2_a559e432-7c5b-4139-b3ad-a61630e12a8g.png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18588" y="2553970"/>
            <a:ext cx="233807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图片 10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0" t="4036" r="27300" b="27864"/>
          <a:stretch>
            <a:fillRect/>
          </a:stretch>
        </p:blipFill>
        <p:spPr>
          <a:xfrm>
            <a:off x="6442710" y="4298315"/>
            <a:ext cx="1375410" cy="1375410"/>
          </a:xfrm>
          <a:custGeom>
            <a:avLst/>
            <a:gdLst>
              <a:gd name="connsiteX0" fmla="*/ 613800 w 1227600"/>
              <a:gd name="connsiteY0" fmla="*/ 0 h 1227600"/>
              <a:gd name="connsiteX1" fmla="*/ 1227600 w 1227600"/>
              <a:gd name="connsiteY1" fmla="*/ 613800 h 1227600"/>
              <a:gd name="connsiteX2" fmla="*/ 613800 w 1227600"/>
              <a:gd name="connsiteY2" fmla="*/ 1227600 h 1227600"/>
              <a:gd name="connsiteX3" fmla="*/ 0 w 1227600"/>
              <a:gd name="connsiteY3" fmla="*/ 613800 h 1227600"/>
              <a:gd name="connsiteX4" fmla="*/ 613800 w 1227600"/>
              <a:gd name="connsiteY4" fmla="*/ 0 h 12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600" h="1227600">
                <a:moveTo>
                  <a:pt x="613800" y="0"/>
                </a:moveTo>
                <a:cubicBezTo>
                  <a:pt x="952792" y="0"/>
                  <a:pt x="1227600" y="274808"/>
                  <a:pt x="1227600" y="613800"/>
                </a:cubicBezTo>
                <a:cubicBezTo>
                  <a:pt x="1227600" y="952792"/>
                  <a:pt x="952792" y="1227600"/>
                  <a:pt x="613800" y="1227600"/>
                </a:cubicBezTo>
                <a:cubicBezTo>
                  <a:pt x="274808" y="1227600"/>
                  <a:pt x="0" y="952792"/>
                  <a:pt x="0" y="613800"/>
                </a:cubicBezTo>
                <a:cubicBezTo>
                  <a:pt x="0" y="274808"/>
                  <a:pt x="274808" y="0"/>
                  <a:pt x="613800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98" name="图片 9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0" t="7595" r="28989" b="60652"/>
          <a:stretch>
            <a:fillRect/>
          </a:stretch>
        </p:blipFill>
        <p:spPr>
          <a:xfrm>
            <a:off x="3813810" y="4298315"/>
            <a:ext cx="1375410" cy="1375410"/>
          </a:xfrm>
          <a:custGeom>
            <a:avLst/>
            <a:gdLst>
              <a:gd name="connsiteX0" fmla="*/ 613800 w 1227600"/>
              <a:gd name="connsiteY0" fmla="*/ 0 h 1227600"/>
              <a:gd name="connsiteX1" fmla="*/ 1227600 w 1227600"/>
              <a:gd name="connsiteY1" fmla="*/ 613800 h 1227600"/>
              <a:gd name="connsiteX2" fmla="*/ 613800 w 1227600"/>
              <a:gd name="connsiteY2" fmla="*/ 1227600 h 1227600"/>
              <a:gd name="connsiteX3" fmla="*/ 0 w 1227600"/>
              <a:gd name="connsiteY3" fmla="*/ 613800 h 1227600"/>
              <a:gd name="connsiteX4" fmla="*/ 613800 w 1227600"/>
              <a:gd name="connsiteY4" fmla="*/ 0 h 12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600" h="1227600">
                <a:moveTo>
                  <a:pt x="613800" y="0"/>
                </a:moveTo>
                <a:cubicBezTo>
                  <a:pt x="952792" y="0"/>
                  <a:pt x="1227600" y="274808"/>
                  <a:pt x="1227600" y="613800"/>
                </a:cubicBezTo>
                <a:cubicBezTo>
                  <a:pt x="1227600" y="952792"/>
                  <a:pt x="952792" y="1227600"/>
                  <a:pt x="613800" y="1227600"/>
                </a:cubicBezTo>
                <a:cubicBezTo>
                  <a:pt x="274808" y="1227600"/>
                  <a:pt x="0" y="952792"/>
                  <a:pt x="0" y="613800"/>
                </a:cubicBezTo>
                <a:cubicBezTo>
                  <a:pt x="0" y="274808"/>
                  <a:pt x="274808" y="0"/>
                  <a:pt x="613800" y="0"/>
                </a:cubicBezTo>
                <a:close/>
              </a:path>
            </a:pathLst>
          </a:custGeom>
          <a:ln>
            <a:solidFill>
              <a:srgbClr val="0070C0"/>
            </a:solidFill>
          </a:ln>
        </p:spPr>
      </p:pic>
      <p:pic>
        <p:nvPicPr>
          <p:cNvPr id="33" name="图片 1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18563" y="1071880"/>
            <a:ext cx="2738120" cy="776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组合 37"/>
          <p:cNvGrpSpPr/>
          <p:nvPr/>
        </p:nvGrpSpPr>
        <p:grpSpPr>
          <a:xfrm>
            <a:off x="9071610" y="4298950"/>
            <a:ext cx="1332865" cy="1375410"/>
            <a:chOff x="14286" y="6523"/>
            <a:chExt cx="2398" cy="2398"/>
          </a:xfrm>
        </p:grpSpPr>
        <p:pic>
          <p:nvPicPr>
            <p:cNvPr id="30" name="图片 29" descr="343435383232383b333633323432303b4eba"/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4766" y="7002"/>
              <a:ext cx="1440" cy="1440"/>
            </a:xfrm>
            <a:prstGeom prst="rect">
              <a:avLst/>
            </a:prstGeom>
          </p:spPr>
        </p:pic>
        <p:sp>
          <p:nvSpPr>
            <p:cNvPr id="34" name="椭圆 33"/>
            <p:cNvSpPr/>
            <p:nvPr/>
          </p:nvSpPr>
          <p:spPr>
            <a:xfrm>
              <a:off x="14286" y="6523"/>
              <a:ext cx="2399" cy="2399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A002F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64820" y="2896870"/>
            <a:ext cx="296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孙显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中国科学院空天信息创新研究院研究员 实验室副主任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17"/>
            </p:custDataLst>
          </p:nvPr>
        </p:nvSpPr>
        <p:spPr>
          <a:xfrm>
            <a:off x="3093720" y="2896870"/>
            <a:ext cx="296354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龚柏涛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OpenBMB开源社区技术负责人 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清华大学硕士 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CPM-Bee开源大模型项目主要维护者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>
            <p:custDataLst>
              <p:tags r:id="rId18"/>
            </p:custDataLst>
          </p:nvPr>
        </p:nvSpPr>
        <p:spPr>
          <a:xfrm>
            <a:off x="5722620" y="2896870"/>
            <a:ext cx="296354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周汝霖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 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深圳大学华为智能基座社长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2022年华为昇思十大优秀开发者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19"/>
            </p:custDataLst>
          </p:nvPr>
        </p:nvSpPr>
        <p:spPr>
          <a:xfrm>
            <a:off x="8705850" y="3530600"/>
            <a:ext cx="2963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达闼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科技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20"/>
            </p:custDataLst>
          </p:nvPr>
        </p:nvSpPr>
        <p:spPr>
          <a:xfrm>
            <a:off x="464820" y="5683885"/>
            <a:ext cx="296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Eric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昇思MindSpore模型压缩技术专家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21"/>
            </p:custDataLst>
          </p:nvPr>
        </p:nvSpPr>
        <p:spPr>
          <a:xfrm>
            <a:off x="3093720" y="5767705"/>
            <a:ext cx="29635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CQU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弟中弟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易用性专家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22"/>
            </p:custDataLst>
          </p:nvPr>
        </p:nvSpPr>
        <p:spPr>
          <a:xfrm>
            <a:off x="5648960" y="5798820"/>
            <a:ext cx="296354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Selina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昇思MindSpore布道师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23"/>
            </p:custDataLst>
          </p:nvPr>
        </p:nvSpPr>
        <p:spPr>
          <a:xfrm>
            <a:off x="8296275" y="5765800"/>
            <a:ext cx="2963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敬请期待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24"/>
            </p:custDataLst>
          </p:nvPr>
        </p:nvSpPr>
        <p:spPr>
          <a:xfrm>
            <a:off x="8705850" y="1953895"/>
            <a:ext cx="2963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面壁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Model Architecture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125855" y="6235065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https://github.com/mindspore-lab/mindnlp/blob/master/mindnlp/models/glm/chatglm.py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41875" y="845820"/>
            <a:ext cx="7063105" cy="52165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90600" y="3321050"/>
            <a:ext cx="403098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replace ReLU activation with GeLU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207250" y="1333500"/>
            <a:ext cx="1162050" cy="26035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EA002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ts val="3440"/>
              </a:lnSpc>
            </a:pP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ChatGLM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endPara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/>
          </a:bodyPr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16920000">
            <a:off x="5821680" y="2121535"/>
            <a:ext cx="7620" cy="3175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12" h="5">
                <a:moveTo>
                  <a:pt x="9" y="0"/>
                </a:moveTo>
                <a:lnTo>
                  <a:pt x="12" y="5"/>
                </a:lnTo>
                <a:lnTo>
                  <a:pt x="0" y="5"/>
                </a:lnTo>
                <a:lnTo>
                  <a:pt x="9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rot="16920000">
            <a:off x="5845810" y="2187575"/>
            <a:ext cx="4445" cy="10160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7" h="16">
                <a:moveTo>
                  <a:pt x="7" y="0"/>
                </a:moveTo>
                <a:lnTo>
                  <a:pt x="7" y="16"/>
                </a:lnTo>
                <a:lnTo>
                  <a:pt x="0" y="3"/>
                </a:lnTo>
                <a:lnTo>
                  <a:pt x="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>
            <p:custDataLst>
              <p:tags r:id="rId1"/>
            </p:custDataLst>
          </p:nvPr>
        </p:nvSpPr>
        <p:spPr>
          <a:xfrm>
            <a:off x="4478655" y="5071110"/>
            <a:ext cx="295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4354830" y="1532255"/>
            <a:ext cx="3747770" cy="3333750"/>
            <a:chOff x="8026" y="2681"/>
            <a:chExt cx="5902" cy="5250"/>
          </a:xfrm>
        </p:grpSpPr>
        <p:grpSp>
          <p:nvGrpSpPr>
            <p:cNvPr id="77" name="组合 76"/>
            <p:cNvGrpSpPr/>
            <p:nvPr/>
          </p:nvGrpSpPr>
          <p:grpSpPr>
            <a:xfrm rot="0">
              <a:off x="8026" y="2681"/>
              <a:ext cx="5902" cy="5251"/>
              <a:chOff x="9248" y="2759"/>
              <a:chExt cx="5902" cy="5251"/>
            </a:xfrm>
          </p:grpSpPr>
          <p:cxnSp>
            <p:nvCxnSpPr>
              <p:cNvPr id="78" name="直接箭头连接符 77"/>
              <p:cNvCxnSpPr/>
              <p:nvPr/>
            </p:nvCxnSpPr>
            <p:spPr>
              <a:xfrm flipV="1">
                <a:off x="10020" y="7322"/>
                <a:ext cx="4250" cy="1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/>
              <p:cNvCxnSpPr/>
              <p:nvPr/>
            </p:nvCxnSpPr>
            <p:spPr>
              <a:xfrm flipV="1">
                <a:off x="10030" y="3532"/>
                <a:ext cx="0" cy="380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80" name="文本框 79"/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14440" y="6983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文本框 80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9675" y="2759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文本框 81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9248" y="7322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8297" y="5635"/>
              <a:ext cx="4904" cy="1215"/>
              <a:chOff x="8297" y="5635"/>
              <a:chExt cx="4904" cy="1215"/>
            </a:xfrm>
          </p:grpSpPr>
          <p:sp>
            <p:nvSpPr>
              <p:cNvPr id="84" name="右箭头 83"/>
              <p:cNvSpPr/>
              <p:nvPr>
                <p:custDataLst>
                  <p:tags r:id="rId5"/>
                </p:custDataLst>
              </p:nvPr>
            </p:nvSpPr>
            <p:spPr>
              <a:xfrm rot="19380000">
                <a:off x="8297" y="5635"/>
                <a:ext cx="4905" cy="275"/>
              </a:xfrm>
              <a:prstGeom prst="rightArrow">
                <a:avLst>
                  <a:gd name="adj1" fmla="val 44334"/>
                  <a:gd name="adj2" fmla="val 1155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" name="右箭头 86"/>
              <p:cNvSpPr/>
              <p:nvPr/>
            </p:nvSpPr>
            <p:spPr>
              <a:xfrm rot="20580000">
                <a:off x="8712" y="6576"/>
                <a:ext cx="3689" cy="275"/>
              </a:xfrm>
              <a:prstGeom prst="rightArrow">
                <a:avLst>
                  <a:gd name="adj1" fmla="val 44334"/>
                  <a:gd name="adj2" fmla="val 115581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sp>
        <p:nvSpPr>
          <p:cNvPr id="90" name="文本框 89"/>
          <p:cNvSpPr txBox="1"/>
          <p:nvPr/>
        </p:nvSpPr>
        <p:spPr>
          <a:xfrm>
            <a:off x="7234555" y="356298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>
            <p:custDataLst>
              <p:tags r:id="rId6"/>
            </p:custDataLst>
          </p:nvPr>
        </p:nvSpPr>
        <p:spPr>
          <a:xfrm>
            <a:off x="7428865" y="2266315"/>
            <a:ext cx="629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 rot="0">
            <a:off x="721360" y="1746250"/>
            <a:ext cx="3747770" cy="3334385"/>
            <a:chOff x="9248" y="2759"/>
            <a:chExt cx="5902" cy="5251"/>
          </a:xfrm>
        </p:grpSpPr>
        <p:cxnSp>
          <p:nvCxnSpPr>
            <p:cNvPr id="94" name="直接箭头连接符 93"/>
            <p:cNvCxnSpPr/>
            <p:nvPr>
              <p:custDataLst>
                <p:tags r:id="rId7"/>
              </p:custDataLst>
            </p:nvPr>
          </p:nvCxnSpPr>
          <p:spPr>
            <a:xfrm flipV="1">
              <a:off x="10020" y="7322"/>
              <a:ext cx="4250" cy="10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直接箭头连接符 94"/>
            <p:cNvCxnSpPr/>
            <p:nvPr>
              <p:custDataLst>
                <p:tags r:id="rId8"/>
              </p:custDataLst>
            </p:nvPr>
          </p:nvCxnSpPr>
          <p:spPr>
            <a:xfrm flipV="1">
              <a:off x="10030" y="3532"/>
              <a:ext cx="0" cy="3800"/>
            </a:xfrm>
            <a:prstGeom prst="straightConnector1">
              <a:avLst/>
            </a:prstGeom>
            <a:ln w="28575">
              <a:tailEnd type="arrow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96" name="文本框 95"/>
            <p:cNvSpPr txBox="1"/>
            <p:nvPr>
              <p:custDataLst>
                <p:tags r:id="rId9"/>
              </p:custDataLst>
            </p:nvPr>
          </p:nvSpPr>
          <p:spPr>
            <a:xfrm>
              <a:off x="14440" y="6983"/>
              <a:ext cx="710" cy="6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l" fontAlgn="auto">
                <a:lnSpc>
                  <a:spcPct val="100000"/>
                </a:lnSpc>
              </a:pP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</a:t>
              </a:r>
              <a:endPara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文本框 96"/>
            <p:cNvSpPr txBox="1"/>
            <p:nvPr>
              <p:custDataLst>
                <p:tags r:id="rId10"/>
              </p:custDataLst>
            </p:nvPr>
          </p:nvSpPr>
          <p:spPr>
            <a:xfrm>
              <a:off x="9675" y="2759"/>
              <a:ext cx="710" cy="6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100000"/>
                </a:lnSpc>
              </a:pP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Y</a:t>
              </a:r>
              <a:endPara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文本框 97"/>
            <p:cNvSpPr txBox="1"/>
            <p:nvPr>
              <p:custDataLst>
                <p:tags r:id="rId11"/>
              </p:custDataLst>
            </p:nvPr>
          </p:nvSpPr>
          <p:spPr>
            <a:xfrm>
              <a:off x="9248" y="7322"/>
              <a:ext cx="710" cy="68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indent="0" algn="ctr" fontAlgn="auto">
                <a:lnSpc>
                  <a:spcPct val="100000"/>
                </a:lnSpc>
              </a:pPr>
              <a:r>
                <a: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 rot="17460000">
            <a:off x="-451485" y="2903220"/>
            <a:ext cx="3114040" cy="771525"/>
            <a:chOff x="8297" y="5635"/>
            <a:chExt cx="4904" cy="1215"/>
          </a:xfrm>
        </p:grpSpPr>
        <p:sp>
          <p:nvSpPr>
            <p:cNvPr id="100" name="右箭头 99"/>
            <p:cNvSpPr/>
            <p:nvPr>
              <p:custDataLst>
                <p:tags r:id="rId12"/>
              </p:custDataLst>
            </p:nvPr>
          </p:nvSpPr>
          <p:spPr>
            <a:xfrm rot="19380000">
              <a:off x="8297" y="5635"/>
              <a:ext cx="4905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1" name="右箭头 100"/>
            <p:cNvSpPr/>
            <p:nvPr>
              <p:custDataLst>
                <p:tags r:id="rId13"/>
              </p:custDataLst>
            </p:nvPr>
          </p:nvSpPr>
          <p:spPr>
            <a:xfrm rot="20580000">
              <a:off x="8712" y="6576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2" name="文本框 101"/>
          <p:cNvSpPr txBox="1"/>
          <p:nvPr>
            <p:custDataLst>
              <p:tags r:id="rId14"/>
            </p:custDataLst>
          </p:nvPr>
        </p:nvSpPr>
        <p:spPr>
          <a:xfrm>
            <a:off x="1085850" y="5081270"/>
            <a:ext cx="29502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Once upon the time, the </a:t>
            </a:r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chased the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>
            <p:custDataLst>
              <p:tags r:id="rId15"/>
            </p:custDataLst>
          </p:nvPr>
        </p:nvSpPr>
        <p:spPr>
          <a:xfrm>
            <a:off x="1527810" y="199199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>
            <p:custDataLst>
              <p:tags r:id="rId16"/>
            </p:custDataLst>
          </p:nvPr>
        </p:nvSpPr>
        <p:spPr>
          <a:xfrm>
            <a:off x="495935" y="1349375"/>
            <a:ext cx="661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任意多边形 147"/>
          <p:cNvSpPr/>
          <p:nvPr>
            <p:custDataLst>
              <p:tags r:id="rId17"/>
            </p:custDataLst>
          </p:nvPr>
        </p:nvSpPr>
        <p:spPr>
          <a:xfrm rot="16920000">
            <a:off x="9244330" y="4556760"/>
            <a:ext cx="7620" cy="3175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12" h="5">
                <a:moveTo>
                  <a:pt x="9" y="0"/>
                </a:moveTo>
                <a:lnTo>
                  <a:pt x="12" y="5"/>
                </a:lnTo>
                <a:lnTo>
                  <a:pt x="0" y="5"/>
                </a:lnTo>
                <a:lnTo>
                  <a:pt x="9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9" name="任意多边形 148"/>
          <p:cNvSpPr/>
          <p:nvPr>
            <p:custDataLst>
              <p:tags r:id="rId18"/>
            </p:custDataLst>
          </p:nvPr>
        </p:nvSpPr>
        <p:spPr>
          <a:xfrm rot="16920000">
            <a:off x="9268460" y="4622800"/>
            <a:ext cx="4445" cy="10160"/>
          </a:xfrm>
          <a:custGeom>
            <a:avLst/>
            <a:gdLst>
              <a:gd name="adj1" fmla="val 37735"/>
              <a:gd name="adj2" fmla="val 115966"/>
              <a:gd name="maxAdj2" fmla="*/ 100000 w ss"/>
              <a:gd name="a1" fmla="pin 0 adj1 100000"/>
              <a:gd name="a2" fmla="pin 0 adj2 maxAdj2"/>
              <a:gd name="dx1" fmla="*/ ss a2 100000"/>
              <a:gd name="x1" fmla="+- r 0 dx1"/>
              <a:gd name="dy1" fmla="*/ h a1 200000"/>
              <a:gd name="y1" fmla="+- vc 0 dy1"/>
              <a:gd name="y2" fmla="+- vc dy1 0"/>
              <a:gd name="dx2" fmla="*/ y1 dx1 hd2"/>
              <a:gd name="x2" fmla="+- x1 dx2 0"/>
            </a:gdLst>
            <a:ahLst/>
            <a:cxnLst>
              <a:cxn ang="3">
                <a:pos x="x1" y="t"/>
              </a:cxn>
              <a:cxn ang="cd2">
                <a:pos x="l" y="vc"/>
              </a:cxn>
              <a:cxn ang="cd4">
                <a:pos x="x1" y="b"/>
              </a:cxn>
              <a:cxn ang="0">
                <a:pos x="r" y="vc"/>
              </a:cxn>
            </a:cxnLst>
            <a:rect l="l" t="t" r="r" b="b"/>
            <a:pathLst>
              <a:path w="7" h="16">
                <a:moveTo>
                  <a:pt x="7" y="0"/>
                </a:moveTo>
                <a:lnTo>
                  <a:pt x="7" y="16"/>
                </a:lnTo>
                <a:lnTo>
                  <a:pt x="0" y="3"/>
                </a:lnTo>
                <a:lnTo>
                  <a:pt x="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0" name="文本框 149"/>
          <p:cNvSpPr txBox="1"/>
          <p:nvPr>
            <p:custDataLst>
              <p:tags r:id="rId19"/>
            </p:custDataLst>
          </p:nvPr>
        </p:nvSpPr>
        <p:spPr>
          <a:xfrm>
            <a:off x="10856595" y="369125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150"/>
          <p:cNvSpPr txBox="1"/>
          <p:nvPr>
            <p:custDataLst>
              <p:tags r:id="rId20"/>
            </p:custDataLst>
          </p:nvPr>
        </p:nvSpPr>
        <p:spPr>
          <a:xfrm>
            <a:off x="10573385" y="3039745"/>
            <a:ext cx="115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文本框 151"/>
          <p:cNvSpPr txBox="1"/>
          <p:nvPr>
            <p:custDataLst>
              <p:tags r:id="rId21"/>
            </p:custDataLst>
          </p:nvPr>
        </p:nvSpPr>
        <p:spPr>
          <a:xfrm>
            <a:off x="9250680" y="1950085"/>
            <a:ext cx="295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pig chased the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7976235" y="1660525"/>
            <a:ext cx="3747770" cy="3333750"/>
            <a:chOff x="8026" y="2681"/>
            <a:chExt cx="5902" cy="5250"/>
          </a:xfrm>
        </p:grpSpPr>
        <p:grpSp>
          <p:nvGrpSpPr>
            <p:cNvPr id="154" name="组合 153"/>
            <p:cNvGrpSpPr/>
            <p:nvPr/>
          </p:nvGrpSpPr>
          <p:grpSpPr>
            <a:xfrm rot="0">
              <a:off x="8026" y="2681"/>
              <a:ext cx="5902" cy="5251"/>
              <a:chOff x="9248" y="2759"/>
              <a:chExt cx="5902" cy="5251"/>
            </a:xfrm>
          </p:grpSpPr>
          <p:cxnSp>
            <p:nvCxnSpPr>
              <p:cNvPr id="155" name="直接箭头连接符 154"/>
              <p:cNvCxnSpPr/>
              <p:nvPr>
                <p:custDataLst>
                  <p:tags r:id="rId22"/>
                </p:custDataLst>
              </p:nvPr>
            </p:nvCxnSpPr>
            <p:spPr>
              <a:xfrm flipV="1">
                <a:off x="10020" y="7322"/>
                <a:ext cx="4250" cy="1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6" name="直接箭头连接符 155"/>
              <p:cNvCxnSpPr/>
              <p:nvPr>
                <p:custDataLst>
                  <p:tags r:id="rId23"/>
                </p:custDataLst>
              </p:nvPr>
            </p:nvCxnSpPr>
            <p:spPr>
              <a:xfrm flipV="1">
                <a:off x="10030" y="3532"/>
                <a:ext cx="0" cy="3800"/>
              </a:xfrm>
              <a:prstGeom prst="straightConnector1">
                <a:avLst/>
              </a:prstGeom>
              <a:ln w="28575">
                <a:tailEnd type="arrow" w="med" len="med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57" name="文本框 156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4440" y="6983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l" fontAlgn="auto">
                  <a:lnSpc>
                    <a:spcPct val="10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文本框 157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9675" y="2759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Y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文本框 158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9248" y="7322"/>
                <a:ext cx="710" cy="6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0" algn="ctr" fontAlgn="auto">
                  <a:lnSpc>
                    <a:spcPct val="100000"/>
                  </a:lnSpc>
                </a:pP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60" name="任意多边形 159"/>
            <p:cNvSpPr/>
            <p:nvPr>
              <p:custDataLst>
                <p:tags r:id="rId27"/>
              </p:custDataLst>
            </p:nvPr>
          </p:nvSpPr>
          <p:spPr>
            <a:xfrm rot="19800000">
              <a:off x="8902" y="6802"/>
              <a:ext cx="1383" cy="299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892" h="196">
                  <a:moveTo>
                    <a:pt x="0" y="0"/>
                  </a:moveTo>
                  <a:lnTo>
                    <a:pt x="892" y="0"/>
                  </a:lnTo>
                  <a:lnTo>
                    <a:pt x="889" y="18"/>
                  </a:lnTo>
                  <a:cubicBezTo>
                    <a:pt x="881" y="75"/>
                    <a:pt x="869" y="132"/>
                    <a:pt x="853" y="188"/>
                  </a:cubicBezTo>
                  <a:lnTo>
                    <a:pt x="851" y="19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1" name="右箭头 160"/>
            <p:cNvSpPr/>
            <p:nvPr>
              <p:custDataLst>
                <p:tags r:id="rId28"/>
              </p:custDataLst>
            </p:nvPr>
          </p:nvSpPr>
          <p:spPr>
            <a:xfrm rot="19680000">
              <a:off x="8529" y="6126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2" name="任意多边形 161"/>
            <p:cNvSpPr/>
            <p:nvPr>
              <p:custDataLst>
                <p:tags r:id="rId29"/>
              </p:custDataLst>
            </p:nvPr>
          </p:nvSpPr>
          <p:spPr>
            <a:xfrm rot="16920000">
              <a:off x="8920" y="6593"/>
              <a:ext cx="703" cy="613"/>
            </a:xfrm>
            <a:custGeom>
              <a:avLst/>
              <a:gdLst>
                <a:gd name="adj1" fmla="val 37735"/>
                <a:gd name="adj2" fmla="val 115966"/>
                <a:gd name="maxAdj2" fmla="*/ 100000 w ss"/>
                <a:gd name="a1" fmla="pin 0 adj1 100000"/>
                <a:gd name="a2" fmla="pin 0 adj2 maxAdj2"/>
                <a:gd name="dx1" fmla="*/ ss a2 100000"/>
                <a:gd name="x1" fmla="+- r 0 dx1"/>
                <a:gd name="dy1" fmla="*/ h a1 200000"/>
                <a:gd name="y1" fmla="+- vc 0 dy1"/>
                <a:gd name="y2" fmla="+- vc dy1 0"/>
                <a:gd name="dx2" fmla="*/ y1 dx1 hd2"/>
                <a:gd name="x2" fmla="+- x1 dx2 0"/>
              </a:gdLst>
              <a:ahLst/>
              <a:cxnLst>
                <a:cxn ang="3">
                  <a:pos x="x1" y="t"/>
                </a:cxn>
                <a:cxn ang="cd2">
                  <a:pos x="l" y="vc"/>
                </a:cxn>
                <a:cxn ang="cd4">
                  <a:pos x="x1" y="b"/>
                </a:cxn>
                <a:cxn ang="0">
                  <a:pos x="r" y="vc"/>
                </a:cxn>
              </a:cxnLst>
              <a:rect l="l" t="t" r="r" b="b"/>
              <a:pathLst>
                <a:path w="703" h="613">
                  <a:moveTo>
                    <a:pt x="0" y="0"/>
                  </a:moveTo>
                  <a:lnTo>
                    <a:pt x="703" y="0"/>
                  </a:lnTo>
                  <a:lnTo>
                    <a:pt x="701" y="14"/>
                  </a:lnTo>
                  <a:cubicBezTo>
                    <a:pt x="667" y="254"/>
                    <a:pt x="530" y="469"/>
                    <a:pt x="329" y="603"/>
                  </a:cubicBezTo>
                  <a:lnTo>
                    <a:pt x="312" y="6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0070C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3" name="右箭头 162"/>
            <p:cNvSpPr/>
            <p:nvPr>
              <p:custDataLst>
                <p:tags r:id="rId30"/>
              </p:custDataLst>
            </p:nvPr>
          </p:nvSpPr>
          <p:spPr>
            <a:xfrm rot="17100000">
              <a:off x="7463" y="5348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4" name="右箭头 163"/>
            <p:cNvSpPr/>
            <p:nvPr>
              <p:custDataLst>
                <p:tags r:id="rId31"/>
              </p:custDataLst>
            </p:nvPr>
          </p:nvSpPr>
          <p:spPr>
            <a:xfrm rot="20580000">
              <a:off x="8752" y="6549"/>
              <a:ext cx="3689" cy="275"/>
            </a:xfrm>
            <a:prstGeom prst="rightArrow">
              <a:avLst>
                <a:gd name="adj1" fmla="val 44334"/>
                <a:gd name="adj2" fmla="val 115581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5" name="文本框 164"/>
                <p:cNvSpPr txBox="1"/>
                <p:nvPr>
                  <p:custDataLst>
                    <p:tags r:id="rId32"/>
                  </p:custDataLst>
                </p:nvPr>
              </p:nvSpPr>
              <p:spPr>
                <a:xfrm>
                  <a:off x="9163" y="6083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indent="0" algn="l" fontAlgn="auto">
                    <a:lnSpc>
                      <a:spcPct val="100000"/>
                    </a:lnSpc>
                  </a:pPr>
                  <a:r>
                    <a:rPr lang="en-US" altLang="zh-CN" sz="1600" b="1" dirty="0" smtClean="0">
                      <a:solidFill>
                        <a:srgbClr val="C00000"/>
                      </a:solidFill>
                      <a:latin typeface="Cambria Math" panose="02040503050406030204" pitchFamily="18" charset="0"/>
                      <a:ea typeface="微软雅黑" panose="020B0503020204020204" pitchFamily="34" charset="-122"/>
                      <a:cs typeface="Cambria Math" panose="02040503050406030204" pitchFamily="18" charset="0"/>
                    </a:rPr>
                    <a:t>4</a:t>
                  </a:r>
                  <a14:m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𝜽</m:t>
                      </m:r>
                    </m:oMath>
                  </a14:m>
                  <a:endParaRPr lang="en-US" altLang="zh-CN" sz="1600" b="1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65" name="文本框 164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3"/>
                  </p:custDataLst>
                </p:nvPr>
              </p:nvSpPr>
              <p:spPr>
                <a:xfrm>
                  <a:off x="9163" y="6083"/>
                  <a:ext cx="800" cy="531"/>
                </a:xfrm>
                <a:prstGeom prst="rect">
                  <a:avLst/>
                </a:prstGeom>
                <a:blipFill rotWithShape="1">
                  <a:blip r:embed="rId3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6" name="文本框 165"/>
                <p:cNvSpPr txBox="1"/>
                <p:nvPr>
                  <p:custDataLst>
                    <p:tags r:id="rId35"/>
                  </p:custDataLst>
                </p:nvPr>
              </p:nvSpPr>
              <p:spPr>
                <a:xfrm>
                  <a:off x="10376" y="6149"/>
                  <a:ext cx="800" cy="5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indent="0" algn="l" fontAlgn="auto">
                    <a:lnSpc>
                      <a:spcPct val="10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1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altLang="zh-CN" sz="1600" b="1" i="1" dirty="0" smtClean="0">
                    <a:solidFill>
                      <a:srgbClr val="C00000"/>
                    </a:solidFill>
                    <a:latin typeface="Cambria Math" panose="02040503050406030204" pitchFamily="18" charset="0"/>
                    <a:ea typeface="MS Mincho" charset="0"/>
                    <a:cs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66" name="文本框 165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6"/>
                  </p:custDataLst>
                </p:nvPr>
              </p:nvSpPr>
              <p:spPr>
                <a:xfrm>
                  <a:off x="10376" y="6149"/>
                  <a:ext cx="800" cy="531"/>
                </a:xfrm>
                <a:prstGeom prst="rect">
                  <a:avLst/>
                </a:prstGeom>
                <a:blipFill rotWithShape="1">
                  <a:blip r:embed="rId3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7" name="文本框 166"/>
          <p:cNvSpPr txBox="1"/>
          <p:nvPr>
            <p:custDataLst>
              <p:tags r:id="rId38"/>
            </p:custDataLst>
          </p:nvPr>
        </p:nvSpPr>
        <p:spPr>
          <a:xfrm>
            <a:off x="10855960" y="3691255"/>
            <a:ext cx="868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文本框 167"/>
          <p:cNvSpPr txBox="1"/>
          <p:nvPr>
            <p:custDataLst>
              <p:tags r:id="rId39"/>
            </p:custDataLst>
          </p:nvPr>
        </p:nvSpPr>
        <p:spPr>
          <a:xfrm>
            <a:off x="10572750" y="3039745"/>
            <a:ext cx="1151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b="1" dirty="0" smtClean="0">
                <a:solidFill>
                  <a:schemeClr val="bg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dog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40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课程</a:t>
            </a:r>
            <a:r>
              <a:rPr kumimoji="1"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大纲</a:t>
            </a:r>
            <a:endParaRPr kumimoji="1"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5" name="文本框 4" descr="7b0a202020202262756c6c6574223a20227b5c2263617465676f727949645c223a31303030352c5c2274656d706c61746549645c223a32303233313537387d220a7d0a"/>
          <p:cNvSpPr txBox="1"/>
          <p:nvPr/>
        </p:nvSpPr>
        <p:spPr>
          <a:xfrm>
            <a:off x="783590" y="1497965"/>
            <a:ext cx="6046470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[课前学习] MindFormers大模型套件：架构讲解与使用入门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第一讲：ChatGLM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第二讲：ChatGLM2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第三讲：多模态遥感智能解译基础模型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第四讲：文本生成解码原理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第五讲：LLAMA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第六讲：LLAMA2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第七讲：云从大模型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35165" y="1497965"/>
            <a:ext cx="4822825" cy="3620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第八讲：MoE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第九讲：CPM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第十讲：高效参数微调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第十一讲：参数微调平台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第十二讲：Prompt Engineering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第十三讲：量化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第十四讲：框架LangChain模块解析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lnSpc>
                <a:spcPts val="3440"/>
              </a:lnSpc>
              <a:buFont typeface="Arial" panose="020B0604020202020204" pitchFamily="34" charset="0"/>
              <a:buBlip>
                <a:blip r:embed="rId2"/>
              </a:buBlip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第十五讲：LangChain对话机器人综合案例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763" y="0"/>
            <a:ext cx="10287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2628"/>
            <a:ext cx="12196763" cy="6858000"/>
          </a:xfrm>
          <a:prstGeom prst="rect">
            <a:avLst/>
          </a:prstGeom>
          <a:gradFill>
            <a:gsLst>
              <a:gs pos="28000">
                <a:srgbClr val="FFFFFF"/>
              </a:gs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sp>
        <p:nvSpPr>
          <p:cNvPr id="33" name="Freeform 10"/>
          <p:cNvSpPr/>
          <p:nvPr/>
        </p:nvSpPr>
        <p:spPr bwMode="auto">
          <a:xfrm>
            <a:off x="0" y="500847"/>
            <a:ext cx="2586525" cy="480229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1292576" y="530908"/>
            <a:ext cx="98928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defTabSz="1219200" eaLnBrk="0" hangingPunct="0"/>
            <a:r>
              <a:rPr lang="zh-CN" altLang="en-US" sz="2800" dirty="0">
                <a:solidFill>
                  <a:srgbClr val="FFFFF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Huawei Sans" panose="020C0503030203020204" pitchFamily="34" charset="0"/>
                <a:sym typeface="+mn-lt"/>
              </a:rPr>
              <a:t>目 录</a:t>
            </a:r>
            <a:endParaRPr lang="en-US" altLang="zh-CN" sz="2800" dirty="0">
              <a:solidFill>
                <a:srgbClr val="FFFFF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Huawei Sans" panose="020C0503030203020204" pitchFamily="34" charset="0"/>
              <a:sym typeface="+mn-lt"/>
            </a:endParaRPr>
          </a:p>
        </p:txBody>
      </p:sp>
      <p:sp>
        <p:nvSpPr>
          <p:cNvPr id="38" name="Freeform 11"/>
          <p:cNvSpPr/>
          <p:nvPr/>
        </p:nvSpPr>
        <p:spPr bwMode="auto">
          <a:xfrm>
            <a:off x="0" y="471488"/>
            <a:ext cx="2422525" cy="520700"/>
          </a:xfrm>
          <a:custGeom>
            <a:avLst/>
            <a:gdLst>
              <a:gd name="T0" fmla="*/ 1424 w 1526"/>
              <a:gd name="T1" fmla="*/ 0 h 328"/>
              <a:gd name="T2" fmla="*/ 0 w 1526"/>
              <a:gd name="T3" fmla="*/ 0 h 328"/>
              <a:gd name="T4" fmla="*/ 0 w 1526"/>
              <a:gd name="T5" fmla="*/ 328 h 328"/>
              <a:gd name="T6" fmla="*/ 1526 w 1526"/>
              <a:gd name="T7" fmla="*/ 328 h 328"/>
              <a:gd name="T8" fmla="*/ 1424 w 1526"/>
              <a:gd name="T9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6" h="328">
                <a:moveTo>
                  <a:pt x="1424" y="0"/>
                </a:moveTo>
                <a:lnTo>
                  <a:pt x="0" y="0"/>
                </a:lnTo>
                <a:lnTo>
                  <a:pt x="0" y="328"/>
                </a:lnTo>
                <a:lnTo>
                  <a:pt x="1526" y="328"/>
                </a:lnTo>
                <a:lnTo>
                  <a:pt x="14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1D1D1A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469408" y="3709393"/>
            <a:ext cx="5940000" cy="553998"/>
            <a:chOff x="1469408" y="3869388"/>
            <a:chExt cx="5940000" cy="553998"/>
          </a:xfrm>
        </p:grpSpPr>
        <p:sp>
          <p:nvSpPr>
            <p:cNvPr id="43" name="矩形 42"/>
            <p:cNvSpPr/>
            <p:nvPr/>
          </p:nvSpPr>
          <p:spPr>
            <a:xfrm>
              <a:off x="1469408" y="386938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03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281858" y="394196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Rotary Positional Embedding</a:t>
              </a:r>
              <a:endParaRPr lang="en-US" altLang="zh-CN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1469408" y="442338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89" y="6223000"/>
            <a:ext cx="1208985" cy="39608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 rot="16200000">
            <a:off x="4881073" y="-457689"/>
            <a:ext cx="2434615" cy="1219676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66666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69408" y="1862241"/>
            <a:ext cx="5940000" cy="553998"/>
            <a:chOff x="1469408" y="1862241"/>
            <a:chExt cx="5940000" cy="553998"/>
          </a:xfrm>
        </p:grpSpPr>
        <p:sp>
          <p:nvSpPr>
            <p:cNvPr id="35" name="矩形 34"/>
            <p:cNvSpPr/>
            <p:nvPr/>
          </p:nvSpPr>
          <p:spPr>
            <a:xfrm>
              <a:off x="1469408" y="1862241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01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281573" y="1988606"/>
              <a:ext cx="4321810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Autoregressive B</a:t>
              </a: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</a:rPr>
                <a:t>lank Infilling</a:t>
              </a:r>
              <a:endParaRPr lang="en-US" altLang="zh-CN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469408" y="2416239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27" name="组合 26"/>
          <p:cNvGrpSpPr/>
          <p:nvPr/>
        </p:nvGrpSpPr>
        <p:grpSpPr>
          <a:xfrm>
            <a:off x="1469408" y="2785817"/>
            <a:ext cx="5940000" cy="553998"/>
            <a:chOff x="1469408" y="2865815"/>
            <a:chExt cx="5940000" cy="553998"/>
          </a:xfrm>
        </p:grpSpPr>
        <p:sp>
          <p:nvSpPr>
            <p:cNvPr id="28" name="矩形 27"/>
            <p:cNvSpPr/>
            <p:nvPr/>
          </p:nvSpPr>
          <p:spPr>
            <a:xfrm>
              <a:off x="1469408" y="2865815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+mn-lt"/>
                </a:rPr>
                <a:t>02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+mn-l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81859" y="2938387"/>
              <a:ext cx="4513224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cs typeface="Huawei Sans" panose="020C0503030203020204" pitchFamily="34" charset="0"/>
                  <a:sym typeface="Huawei Sans" panose="020C0503030203020204" pitchFamily="34" charset="0"/>
                </a:rPr>
                <a:t>2D Positional Encoding</a:t>
              </a:r>
              <a:endParaRPr lang="en-US" altLang="zh-CN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cs typeface="Huawei Sans" panose="020C0503030203020204" pitchFamily="34" charset="0"/>
                <a:sym typeface="Huawei Sans" panose="020C0503030203020204" pitchFamily="34" charset="0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469408" y="3419813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  <p:grpSp>
        <p:nvGrpSpPr>
          <p:cNvPr id="31" name="组合 30"/>
          <p:cNvGrpSpPr/>
          <p:nvPr/>
        </p:nvGrpSpPr>
        <p:grpSpPr>
          <a:xfrm>
            <a:off x="1469408" y="4632968"/>
            <a:ext cx="5940000" cy="553998"/>
            <a:chOff x="1469408" y="4632968"/>
            <a:chExt cx="5940000" cy="553998"/>
          </a:xfrm>
        </p:grpSpPr>
        <p:sp>
          <p:nvSpPr>
            <p:cNvPr id="32" name="矩形 31"/>
            <p:cNvSpPr/>
            <p:nvPr/>
          </p:nvSpPr>
          <p:spPr>
            <a:xfrm>
              <a:off x="1469408" y="4632968"/>
              <a:ext cx="635618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40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+mn-lt"/>
                </a:rPr>
                <a:t>04</a:t>
              </a:r>
              <a:endParaRPr lang="en-US" altLang="zh-CN" sz="40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281858" y="4705540"/>
              <a:ext cx="4790061" cy="304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lnSpc>
                  <a:spcPct val="90000"/>
                </a:lnSpc>
              </a:pPr>
              <a:r>
                <a:rPr lang="en-US" altLang="zh-CN" sz="2200" b="1" dirty="0">
                  <a:solidFill>
                    <a:srgbClr val="EBEBEB">
                      <a:lumMod val="50000"/>
                    </a:srgbClr>
                  </a:solidFill>
                  <a:latin typeface="微软雅黑" panose="020B0503020204020204" pitchFamily="34" charset="-122"/>
                  <a:sym typeface="Huawei Sans" panose="020C0503030203020204" pitchFamily="34" charset="0"/>
                </a:rPr>
                <a:t>Model Architecture</a:t>
              </a:r>
              <a:endParaRPr lang="en-US" altLang="zh-CN" sz="2200" b="1" dirty="0">
                <a:solidFill>
                  <a:srgbClr val="EBEBEB">
                    <a:lumMod val="50000"/>
                  </a:srgbClr>
                </a:solidFill>
                <a:latin typeface="微软雅黑" panose="020B0503020204020204" pitchFamily="34" charset="-122"/>
                <a:sym typeface="Huawei Sans" panose="020C0503030203020204" pitchFamily="34" charset="0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1469408" y="5186966"/>
              <a:ext cx="5940000" cy="0"/>
            </a:xfrm>
            <a:prstGeom prst="line">
              <a:avLst/>
            </a:prstGeom>
            <a:noFill/>
            <a:ln w="3175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</p:cxnSp>
      </p:grp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9245" y="4178935"/>
            <a:ext cx="7696200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>
              <a:lnSpc>
                <a:spcPts val="3440"/>
              </a:lnSpc>
            </a:pP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Autoregressive Blank Infilling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nfilling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1125855" y="618363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9月11日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528128" y="1017270"/>
            <a:ext cx="9140190" cy="482346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nfilling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5855" y="982980"/>
            <a:ext cx="10080625" cy="18554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sequence is divided into Part A and B: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A: sequence with masked spans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B: the original span that has been masked in Part A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78510" y="3192780"/>
            <a:ext cx="8058150" cy="1714500"/>
          </a:xfrm>
          <a:prstGeom prst="rect">
            <a:avLst/>
          </a:prstGeom>
        </p:spPr>
      </p:pic>
      <p:sp>
        <p:nvSpPr>
          <p:cNvPr id="13" name="左大括号 12"/>
          <p:cNvSpPr/>
          <p:nvPr/>
        </p:nvSpPr>
        <p:spPr>
          <a:xfrm rot="16200000">
            <a:off x="5119370" y="2273935"/>
            <a:ext cx="468630" cy="55937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369435" y="5513070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A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75345" y="4281805"/>
            <a:ext cx="1449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complete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4"/>
            </p:custDataLst>
          </p:nvPr>
        </p:nvSpPr>
        <p:spPr>
          <a:xfrm>
            <a:off x="10081260" y="4281805"/>
            <a:ext cx="14490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unknown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8398510" y="3361055"/>
            <a:ext cx="6985" cy="23571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>
            <p:custDataLst>
              <p:tags r:id="rId5"/>
            </p:custDataLst>
          </p:nvPr>
        </p:nvSpPr>
        <p:spPr>
          <a:xfrm rot="16200000">
            <a:off x="9737725" y="3690620"/>
            <a:ext cx="468630" cy="27603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8971915" y="5513070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B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53245" y="6356350"/>
            <a:ext cx="2743200" cy="365125"/>
          </a:xfrm>
        </p:spPr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1184884" y="431684"/>
            <a:ext cx="982699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Autoregressive Blank I</a:t>
            </a:r>
            <a:r>
              <a:rPr kumimoji="1"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FZLanTingHeiS-B-GB"/>
              </a:rPr>
              <a:t>nfilling</a:t>
            </a:r>
            <a:endParaRPr kumimoji="1"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FZLanTingHeiS-B-GB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5855" y="982980"/>
            <a:ext cx="10080625" cy="22967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ts val="3440"/>
              </a:lnSpc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The sequence is divided into Part A and B: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A: sequence with masked spans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lnSpc>
                <a:spcPts val="344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B: the original span that has been masked in Part A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>
              <a:lnSpc>
                <a:spcPts val="3440"/>
              </a:lnSpc>
              <a:buFont typeface="Arial" panose="020B0604020202020204" pitchFamily="34" charset="0"/>
              <a:buNone/>
            </a:pPr>
            <a:r>
              <a:rPr 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If more than one span is masked, they are shuffled in Part B.</a:t>
            </a:r>
            <a:endParaRPr lang="en-US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左大括号 12"/>
          <p:cNvSpPr/>
          <p:nvPr/>
        </p:nvSpPr>
        <p:spPr>
          <a:xfrm rot="16200000">
            <a:off x="3499485" y="2383790"/>
            <a:ext cx="468630" cy="55937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749550" y="5622925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A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00870" y="4391660"/>
            <a:ext cx="1229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complete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"/>
            </p:custDataLst>
          </p:nvPr>
        </p:nvSpPr>
        <p:spPr>
          <a:xfrm>
            <a:off x="10871200" y="4391660"/>
            <a:ext cx="1229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unknown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778625" y="3470910"/>
            <a:ext cx="6985" cy="235712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>
            <p:custDataLst>
              <p:tags r:id="rId3"/>
            </p:custDataLst>
          </p:nvPr>
        </p:nvSpPr>
        <p:spPr>
          <a:xfrm rot="16200000">
            <a:off x="9347835" y="2713990"/>
            <a:ext cx="468630" cy="49339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8783320" y="5513070"/>
            <a:ext cx="196913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Part B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24305" y="3470910"/>
            <a:ext cx="461962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ts val="344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Like a </a:t>
            </a:r>
            <a:r>
              <a:rPr lang="en-US" altLang="zh-CN" sz="1600" dirty="0" smtClean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complete unknown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like a </a:t>
            </a:r>
            <a:r>
              <a:rPr lang="en-US" altLang="zh-CN" sz="1600" dirty="0" smtClean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rolling stone</a:t>
            </a:r>
            <a:endParaRPr lang="en-US" altLang="zh-CN" sz="1600" dirty="0" smtClean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4405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Like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685925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3492500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4224020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like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4955540" y="4391660"/>
            <a:ext cx="5702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2417445" y="4391660"/>
            <a:ext cx="913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dirty="0" smtClean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endParaRPr lang="en-US" altLang="zh-CN" sz="1600" dirty="0" smtClean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0"/>
            </p:custDataLst>
          </p:nvPr>
        </p:nvSpPr>
        <p:spPr>
          <a:xfrm>
            <a:off x="5687060" y="4391660"/>
            <a:ext cx="9137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</a:pPr>
            <a:r>
              <a:rPr lang="en-US" altLang="zh-CN" sz="1600" dirty="0" smtClean="0"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rPr>
              <a:t>[MASK]</a:t>
            </a:r>
            <a:endParaRPr lang="en-US" altLang="zh-CN" sz="1600" dirty="0" smtClean="0"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7212965" y="4391660"/>
            <a:ext cx="989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rolling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2"/>
            </p:custDataLst>
          </p:nvPr>
        </p:nvSpPr>
        <p:spPr>
          <a:xfrm>
            <a:off x="8455025" y="4391660"/>
            <a:ext cx="989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0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stone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3"/>
            </p:custDataLst>
          </p:nvPr>
        </p:nvSpPr>
        <p:spPr>
          <a:xfrm>
            <a:off x="1125855" y="6177280"/>
            <a:ext cx="73914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9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Reference: GLM: General Language Model Pretraining with Autoregressive Blank Infilling </a:t>
            </a:r>
            <a:endParaRPr lang="en-US" altLang="zh-CN" sz="9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27979_5*l_h_i*1_5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UNIT_TABLE_BEAUTIFY" val="smartTable{83389d88-4578-4365-b8e7-0e71c7aa0123}"/>
  <p:tag name="TABLE_ENDDRAG_ORIGIN_RECT" val="672*124"/>
  <p:tag name="TABLE_ENDDRAG_RECT" val="87*270*672*124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UNIT_TABLE_BEAUTIFY" val="smartTable{24e9440f-4610-47f3-a8c0-0732201a6454}"/>
  <p:tag name="TABLE_ENDDRAG_ORIGIN_RECT" val="448*193"/>
  <p:tag name="TABLE_ENDDRAG_RECT" val="73*203*448*193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27979_5*l_h_a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7979_5*l_h_f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27979_5*l_h_i*1_3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27979_5*l_h_a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27979_5*l_h_f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27979_5*l_h_i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7979_5*l_h_a*1_2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7979_5*l_h_f*1_2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27979_5*l_h_i*1_2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27979_5*l_h_a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27979_5*l_h_f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27979_5*l_h_i*1_4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27979_5*l_i*1_1"/>
  <p:tag name="KSO_WM_TEMPLATE_CATEGORY" val="diagram"/>
  <p:tag name="KSO_WM_TEMPLATE_INDEX" val="20227979"/>
  <p:tag name="KSO_WM_UNIT_LAYERLEVEL" val="1_1"/>
  <p:tag name="KSO_WM_TAG_VERSION" val="1.0"/>
  <p:tag name="KSO_WM_BEAUTIFY_FLAG" val="#wm#"/>
  <p:tag name="KSO_WM_UNIT_FILL_FORE_SCHEMECOLOR_INDEX_BRIGHTNESS" val="0.8"/>
  <p:tag name="KSO_WM_UNIT_FILL_FORE_SCHEMECOLOR_INDEX" val="1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9.xml><?xml version="1.0" encoding="utf-8"?>
<p:tagLst xmlns:p="http://schemas.openxmlformats.org/presentationml/2006/main">
  <p:tag name="KSO_WPP_MARK_KEY" val="29da8031-21b9-4556-b056-bc40aa1f1612"/>
  <p:tag name="COMMONDATA" val="eyJoZGlkIjoiNWYzZWZkMzYzYzRlMWI4YzEyMGE0NzZmNjVjMzU5MzEifQ=="/>
</p:tagLst>
</file>

<file path=ppt/tags/tag24.xml><?xml version="1.0" encoding="utf-8"?>
<p:tagLst xmlns:p="http://schemas.openxmlformats.org/presentationml/2006/main">
  <p:tag name="KSO_WM_UNIT_VALUE" val="195*19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5_1"/>
  <p:tag name="KSO_WM_UNIT_ID" val="diagram20227979_5*l_h_x*1_5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25.xml><?xml version="1.0" encoding="utf-8"?>
<p:tagLst xmlns:p="http://schemas.openxmlformats.org/presentationml/2006/main">
  <p:tag name="KSO_WM_UNIT_VALUE" val="223*22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27979_5*l_h_x*1_1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26.xml><?xml version="1.0" encoding="utf-8"?>
<p:tagLst xmlns:p="http://schemas.openxmlformats.org/presentationml/2006/main">
  <p:tag name="KSO_WM_UNIT_VALUE" val="208*20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27979_5*l_h_x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27.xml><?xml version="1.0" encoding="utf-8"?>
<p:tagLst xmlns:p="http://schemas.openxmlformats.org/presentationml/2006/main">
  <p:tag name="KSO_WM_UNIT_VALUE" val="200*2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27979_5*l_h_x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27979_5*l_h_i*1_3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PRESET_TEXT" val="请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27979_5*l_h_a*1_2_1"/>
  <p:tag name="KSO_WM_TEMPLATE_CATEGORY" val="diagram"/>
  <p:tag name="KSO_WM_TEMPLATE_INDEX" val="20227979"/>
  <p:tag name="KSO_WM_UNIT_LAYERLEVEL" val="1_1_1"/>
  <p:tag name="KSO_WM_TAG_VERSION" val="1.0"/>
  <p:tag name="KSO_WM_BEAUTIFY_FLAG" val="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  <p:tag name="KSO_WM_SLIDE_ITEM_CNT" val="5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7979_5*l_h_f*1_1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TEXT_FILL_FORE_SCHEMECOLOR_INDEX_BRIGHTNESS" val="0.5"/>
  <p:tag name="KSO_WM_UNIT_TEXT_FILL_FORE_SCHEMECOLOR_INDEX" val="13"/>
  <p:tag name="KSO_WM_UNIT_TEXT_FILL_TYPE" val="1"/>
  <p:tag name="KSO_WM_UNIT_USESOURCEFORMAT_APPLY" val="1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6931*3532*530*53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27979_5*l_h_i*1_1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LINE_FORE_SCHEMECOLOR_INDEX_BRIGHTNESS" val="0"/>
  <p:tag name="KSO_WM_UNIT_LINE_FORE_SCHEMECOLOR_INDEX" val="10"/>
  <p:tag name="KSO_WM_UNIT_LINE_FILL_TYPE" val="2"/>
  <p:tag name="KSO_WM_UNIT_USESOURCEFORMAT_APPLY" val="1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27979_5*l_h_i*1_1_2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27979_5*l_h_i*1_2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27979_5*l_h_i*1_4_1"/>
  <p:tag name="KSO_WM_TEMPLATE_CATEGORY" val="diagram"/>
  <p:tag name="KSO_WM_TEMPLATE_INDEX" val="20227979"/>
  <p:tag name="KSO_WM_UNIT_LAYERLEVEL" val="1_1_1"/>
  <p:tag name="KSO_WM_TAG_VERSION" val="1.0"/>
  <p:tag name="KSO_WM_BEAUTIFY_FLAG" val="#wm#"/>
  <p:tag name="KSO_WM_UNIT_FILL_FORE_SCHEMECOLOR_INDEX_1_BRIGHTNESS" val="0.6"/>
  <p:tag name="KSO_WM_UNIT_FILL_FORE_SCHEMECOLOR_INDEX_1" val="8"/>
  <p:tag name="KSO_WM_UNIT_FILL_FORE_SCHEMECOLOR_INDEX_1_POS" val="0"/>
  <p:tag name="KSO_WM_UNIT_FILL_FORE_SCHEMECOLOR_INDEX_1_TRANS" val="0"/>
  <p:tag name="KSO_WM_UNIT_FILL_FORE_SCHEMECOLOR_INDEX_2_BRIGHTNESS" val="0.4"/>
  <p:tag name="KSO_WM_UNIT_FILL_FORE_SCHEMECOLOR_INDEX_2" val="8"/>
  <p:tag name="KSO_WM_UNIT_FILL_FORE_SCHEMECOLOR_INDEX_2_POS" val="0.51"/>
  <p:tag name="KSO_WM_UNIT_FILL_FORE_SCHEMECOLOR_INDEX_2_TRANS" val="0"/>
  <p:tag name="KSO_WM_UNIT_FILL_FORE_SCHEMECOLOR_INDEX_3_BRIGHTNESS" val="0"/>
  <p:tag name="KSO_WM_UNIT_FILL_FORE_SCHEMECOLOR_INDEX_3" val="8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0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5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7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9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1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章节页">
  <a:themeElements>
    <a:clrScheme name="HuaWei colour 3">
      <a:dk1>
        <a:srgbClr val="1D1D1A"/>
      </a:dk1>
      <a:lt1>
        <a:srgbClr val="666666"/>
      </a:lt1>
      <a:dk2>
        <a:srgbClr val="FFFFFF"/>
      </a:dk2>
      <a:lt2>
        <a:srgbClr val="DDDDDD"/>
      </a:lt2>
      <a:accent1>
        <a:srgbClr val="E9002F"/>
      </a:accent1>
      <a:accent2>
        <a:srgbClr val="7F0000"/>
      </a:accent2>
      <a:accent3>
        <a:srgbClr val="ED6D00"/>
      </a:accent3>
      <a:accent4>
        <a:srgbClr val="FCC800"/>
      </a:accent4>
      <a:accent5>
        <a:srgbClr val="61B230"/>
      </a:accent5>
      <a:accent6>
        <a:srgbClr val="30B5C5"/>
      </a:accent6>
      <a:hlink>
        <a:srgbClr val="C7000B"/>
      </a:hlink>
      <a:folHlink>
        <a:srgbClr val="666666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kumimoji="1" dirty="0" smtClean="0"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fidpmvyv">
      <a:majorFont>
        <a:latin typeface="Huawei Sans"/>
        <a:ea typeface="微软雅黑"/>
        <a:cs typeface=""/>
      </a:majorFont>
      <a:minorFont>
        <a:latin typeface="Huawei San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C00000">
                <a:shade val="30000"/>
                <a:satMod val="115000"/>
              </a:srgbClr>
            </a:gs>
            <a:gs pos="50000">
              <a:srgbClr val="C00000">
                <a:shade val="67500"/>
                <a:satMod val="115000"/>
              </a:srgbClr>
            </a:gs>
            <a:gs pos="100000">
              <a:srgbClr val="C00000">
                <a:shade val="100000"/>
                <a:satMod val="115000"/>
              </a:srgbClr>
            </a:gs>
          </a:gsLst>
          <a:lin ang="2700000" scaled="1"/>
          <a:tileRect/>
        </a:gradFill>
        <a:ln w="12700" cap="flat" cmpd="sng" algn="ctr">
          <a:noFill/>
          <a:prstDash val="solid"/>
          <a:miter lim="800000"/>
        </a:ln>
      </a:spPr>
      <a:bodyPr rtlCol="0" anchor="ctr"/>
      <a:lstStyle>
        <a:defPPr algn="ctr" defTabSz="913765">
          <a:defRPr sz="200" kern="0" dirty="0">
            <a:solidFill>
              <a:prstClr val="white"/>
            </a:solidFill>
            <a:latin typeface="Huawei Sans" panose="020C0503030203020204" pitchFamily="34" charset="0"/>
            <a:ea typeface="微软雅黑" panose="020B0503020204020204" pitchFamily="34" charset="-122"/>
            <a:cs typeface="Huawei Sans" panose="020C0503030203020204" pitchFamily="34" charset="0"/>
            <a:sym typeface="Huawei Sans" panose="020C0503030203020204" pitchFamily="34" charset="0"/>
          </a:defRPr>
        </a:defPPr>
      </a:lst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crgbClr r="0" g="0" b="0">
        <a:alpha val="100000"/>
      </a:scrgbClr>
    </a:dk1>
    <a:lt1>
      <a:scrgbClr r="100000" g="100000" b="100000">
        <a:alpha val="100000"/>
      </a:scrgbClr>
    </a:lt1>
    <a:dk2>
      <a:scrgbClr r="5098" g="7450" b="7450">
        <a:alpha val="100000"/>
      </a:scrgbClr>
    </a:dk2>
    <a:lt2>
      <a:scrgbClr r="100000" g="100000" b="100000">
        <a:alpha val="100000"/>
      </a:scrgbClr>
    </a:lt2>
    <a:accent1>
      <a:scrgbClr r="50196" g="84313" b="57647">
        <a:alpha val="100000"/>
      </a:scrgbClr>
    </a:accent1>
    <a:accent2>
      <a:scrgbClr r="62745" g="77647" b="47058">
        <a:alpha val="100000"/>
      </a:scrgbClr>
    </a:accent2>
    <a:accent3>
      <a:scrgbClr r="74509" g="73725" b="43137">
        <a:alpha val="100000"/>
      </a:scrgbClr>
    </a:accent3>
    <a:accent4>
      <a:scrgbClr r="80784" g="67843" b="42745">
        <a:alpha val="100000"/>
      </a:scrgbClr>
    </a:accent4>
    <a:accent5>
      <a:scrgbClr r="84705" g="61960" b="44705">
        <a:alpha val="100000"/>
      </a:scrgbClr>
    </a:accent5>
    <a:accent6>
      <a:scrgbClr r="84313" g="57647" b="50196">
        <a:alpha val="100000"/>
      </a:scrgbClr>
    </a:accent6>
    <a:hlink>
      <a:scrgbClr r="39607" g="54509" b="83529">
        <a:alpha val="100000"/>
      </a:scrgbClr>
    </a:hlink>
    <a:folHlink>
      <a:scrgbClr r="62352" g="40392" b="63921">
        <a:alpha val="100000"/>
      </a:scrgbClr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6725</Words>
  <Application>WPS 演示</Application>
  <PresentationFormat>自定义</PresentationFormat>
  <Paragraphs>497</Paragraphs>
  <Slides>32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32</vt:i4>
      </vt:variant>
    </vt:vector>
  </HeadingPairs>
  <TitlesOfParts>
    <vt:vector size="73" baseType="lpstr">
      <vt:lpstr>Arial</vt:lpstr>
      <vt:lpstr>宋体</vt:lpstr>
      <vt:lpstr>Wingdings</vt:lpstr>
      <vt:lpstr>微软雅黑</vt:lpstr>
      <vt:lpstr>Arial</vt:lpstr>
      <vt:lpstr>Huawei Sans</vt:lpstr>
      <vt:lpstr>DejaVu Math TeX Gyre</vt:lpstr>
      <vt:lpstr>方正兰亭粗黑简体</vt:lpstr>
      <vt:lpstr>黑体</vt:lpstr>
      <vt:lpstr>.AppleSystemUIFont</vt:lpstr>
      <vt:lpstr>Segoe Print</vt:lpstr>
      <vt:lpstr>Huawei Sans</vt:lpstr>
      <vt:lpstr>Calibri</vt:lpstr>
      <vt:lpstr>FZLanTingHeiS-B-GB</vt:lpstr>
      <vt:lpstr>思源黑体 CN Regular</vt:lpstr>
      <vt:lpstr>思源黑体 CN Heavy</vt:lpstr>
      <vt:lpstr>微软雅黑 Light</vt:lpstr>
      <vt:lpstr>等线</vt:lpstr>
      <vt:lpstr>Arial Unicode MS</vt:lpstr>
      <vt:lpstr>Cambria Math</vt:lpstr>
      <vt:lpstr>MS Mincho</vt:lpstr>
      <vt:lpstr>Calibri Light</vt:lpstr>
      <vt:lpstr>等线 Light</vt:lpstr>
      <vt:lpstr>1_Title Slide</vt:lpstr>
      <vt:lpstr>15_Chart page</vt:lpstr>
      <vt:lpstr>6_Chart page</vt:lpstr>
      <vt:lpstr>7_Chart page</vt:lpstr>
      <vt:lpstr>19_Chart page</vt:lpstr>
      <vt:lpstr>28_Chart page</vt:lpstr>
      <vt:lpstr>41_Chart page</vt:lpstr>
      <vt:lpstr>章节页</vt:lpstr>
      <vt:lpstr>8_Chart page</vt:lpstr>
      <vt:lpstr>2_Title Slide</vt:lpstr>
      <vt:lpstr>26_Chart page</vt:lpstr>
      <vt:lpstr>27_Chart page</vt:lpstr>
      <vt:lpstr>9_Chart page</vt:lpstr>
      <vt:lpstr>10_Chart page</vt:lpstr>
      <vt:lpstr>11_Chart page</vt:lpstr>
      <vt:lpstr>29_Chart page</vt:lpstr>
      <vt:lpstr>56_Chart page</vt:lpstr>
      <vt:lpstr>1_Chart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Atlas人工智能计算解决方案主打胶片-01(20200715)</dc:title>
  <dc:creator>Yufan (C)</dc:creator>
  <dc:description>共创行业AI新价值</dc:description>
  <cp:lastModifiedBy>Selina</cp:lastModifiedBy>
  <cp:revision>2631</cp:revision>
  <cp:lastPrinted>2020-01-16T11:26:00Z</cp:lastPrinted>
  <dcterms:created xsi:type="dcterms:W3CDTF">2018-12-27T01:12:00Z</dcterms:created>
  <dcterms:modified xsi:type="dcterms:W3CDTF">2023-09-12T10:57:14Z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(3)pJhb8IDknMgxmK0NLhOv8nqAkpX5rnxgzo6GRiuvGCCWrozgPPkOnjCyGa/AiMAUOA/sEdFP
yufnYy4RERc1zbbML9wvBp/pF/My6ZRvSCxYZxoSuLfewkTJiQfkyJAymygGYZl/Rnq6+mMj
3vy7Kf2/h7GCY6/LtkPdYAdKWmpSzO2aT3lpeZV527n9qHgVtgCGgjz0HwTBgC8E0FQSrb8d
oRUjL2Qo9Pu0Wvoks2</vt:lpwstr>
  </property>
  <property fmtid="{D5CDD505-2E9C-101B-9397-08002B2CF9AE}" pid="3" name="_2015_ms_pID_7253431">
    <vt:lpwstr>mLfDVAAmbAbRCfZ0x2dw0wexDc3YboRDFWujUqUbRj1phVt7fPq+Pw
RL7FuellkdjmP0GyvFobCR1nVuENQzm/tPhCeZ7xlkuEzESIZJdumH6pZKK0hbazsmNyJN9f
AuBOMcYLpZI7L+ixeAU3svoi9xkGrSJ4A0r6qvTxG1xVL3+OSmHXgaic+lJGqvP50oIHlWK5
rQGAJiydnaVRjfdCtjDtn1C0fvIdxcqmp18r</vt:lpwstr>
  </property>
  <property fmtid="{D5CDD505-2E9C-101B-9397-08002B2CF9AE}" pid="4" name="_2015_ms_pID_7253432">
    <vt:lpwstr>F4Y6+vcyC/SC/JTwh9BewKo=</vt:lpwstr>
  </property>
  <property fmtid="{D5CDD505-2E9C-101B-9397-08002B2CF9AE}" pid="5" name="Presentation">
    <vt:lpwstr>Atlas人工智能计算解决方案主打胶片-01(20200715)</vt:lpwstr>
  </property>
  <property fmtid="{D5CDD505-2E9C-101B-9397-08002B2CF9AE}" pid="6" name="SlideDescription">
    <vt:lpwstr>共创行业AI新价值</vt:lpwstr>
  </property>
  <property fmtid="{D5CDD505-2E9C-101B-9397-08002B2CF9AE}" pid="7" name="_readonly">
    <vt:lpwstr/>
  </property>
  <property fmtid="{D5CDD505-2E9C-101B-9397-08002B2CF9AE}" pid="8" name="_change">
    <vt:lpwstr/>
  </property>
  <property fmtid="{D5CDD505-2E9C-101B-9397-08002B2CF9AE}" pid="9" name="_full-control">
    <vt:lpwstr/>
  </property>
  <property fmtid="{D5CDD505-2E9C-101B-9397-08002B2CF9AE}" pid="10" name="sflag">
    <vt:lpwstr>1678755618</vt:lpwstr>
  </property>
  <property fmtid="{D5CDD505-2E9C-101B-9397-08002B2CF9AE}" pid="11" name="ICV">
    <vt:lpwstr>9F0DA0830E45420E9E830C7FB0F0FD43_12</vt:lpwstr>
  </property>
  <property fmtid="{D5CDD505-2E9C-101B-9397-08002B2CF9AE}" pid="12" name="KSOProductBuildVer">
    <vt:lpwstr>2052-11.1.0.14036</vt:lpwstr>
  </property>
</Properties>
</file>